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528" r:id="rId3"/>
    <p:sldId id="529" r:id="rId4"/>
    <p:sldId id="530" r:id="rId5"/>
    <p:sldId id="531" r:id="rId6"/>
    <p:sldId id="532" r:id="rId7"/>
    <p:sldId id="533" r:id="rId8"/>
    <p:sldId id="534" r:id="rId9"/>
    <p:sldId id="535" r:id="rId10"/>
    <p:sldId id="256" r:id="rId11"/>
    <p:sldId id="258" r:id="rId12"/>
    <p:sldId id="259" r:id="rId13"/>
    <p:sldId id="265" r:id="rId14"/>
    <p:sldId id="832" r:id="rId15"/>
    <p:sldId id="260" r:id="rId16"/>
    <p:sldId id="261" r:id="rId17"/>
    <p:sldId id="262" r:id="rId18"/>
    <p:sldId id="266" r:id="rId19"/>
    <p:sldId id="263" r:id="rId20"/>
    <p:sldId id="264" r:id="rId21"/>
    <p:sldId id="267" r:id="rId22"/>
    <p:sldId id="268" r:id="rId23"/>
    <p:sldId id="277" r:id="rId24"/>
    <p:sldId id="269" r:id="rId25"/>
    <p:sldId id="270" r:id="rId26"/>
    <p:sldId id="271" r:id="rId27"/>
    <p:sldId id="835" r:id="rId28"/>
    <p:sldId id="842" r:id="rId29"/>
    <p:sldId id="272" r:id="rId30"/>
    <p:sldId id="273" r:id="rId31"/>
    <p:sldId id="274" r:id="rId32"/>
    <p:sldId id="275" r:id="rId33"/>
    <p:sldId id="276" r:id="rId34"/>
    <p:sldId id="477" r:id="rId35"/>
    <p:sldId id="478" r:id="rId36"/>
    <p:sldId id="375" r:id="rId37"/>
    <p:sldId id="376" r:id="rId38"/>
    <p:sldId id="377" r:id="rId39"/>
    <p:sldId id="378" r:id="rId40"/>
    <p:sldId id="379" r:id="rId41"/>
    <p:sldId id="380" r:id="rId42"/>
    <p:sldId id="381" r:id="rId43"/>
    <p:sldId id="382" r:id="rId44"/>
    <p:sldId id="479" r:id="rId45"/>
    <p:sldId id="388" r:id="rId46"/>
    <p:sldId id="547" r:id="rId47"/>
    <p:sldId id="552" r:id="rId48"/>
    <p:sldId id="548" r:id="rId49"/>
    <p:sldId id="549" r:id="rId50"/>
    <p:sldId id="550" r:id="rId51"/>
    <p:sldId id="554" r:id="rId52"/>
    <p:sldId id="551" r:id="rId53"/>
    <p:sldId id="553" r:id="rId54"/>
    <p:sldId id="555" r:id="rId55"/>
    <p:sldId id="556" r:id="rId56"/>
    <p:sldId id="559" r:id="rId57"/>
    <p:sldId id="557" r:id="rId58"/>
    <p:sldId id="558" r:id="rId59"/>
    <p:sldId id="836" r:id="rId60"/>
    <p:sldId id="837" r:id="rId61"/>
    <p:sldId id="838" r:id="rId62"/>
    <p:sldId id="839" r:id="rId63"/>
    <p:sldId id="840" r:id="rId64"/>
    <p:sldId id="841" r:id="rId65"/>
    <p:sldId id="843"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1/11/2025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1/11/2025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9"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609600" y="1138187"/>
            <a:ext cx="10981267" cy="5218163"/>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609600" y="6356351"/>
            <a:ext cx="550333" cy="364067"/>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58189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11"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609600" y="6356351"/>
            <a:ext cx="550333" cy="364067"/>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6787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1/11/2025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199" y="4854346"/>
            <a:ext cx="10407602" cy="868026"/>
          </a:xfrm>
        </p:spPr>
        <p:txBody>
          <a:bodyPr>
            <a:normAutofit/>
          </a:bodyPr>
          <a:lstStyle/>
          <a:p>
            <a:pPr algn="ctr"/>
            <a:r>
              <a:rPr lang="pl-PL" sz="4400">
                <a:solidFill>
                  <a:srgbClr val="EBEBEB"/>
                </a:solidFill>
              </a:rPr>
              <a:t>Wstęp do sztucznej inteligencji</a:t>
            </a:r>
          </a:p>
        </p:txBody>
      </p:sp>
      <p:sp>
        <p:nvSpPr>
          <p:cNvPr id="3" name="Podtytuł 2">
            <a:extLst>
              <a:ext uri="{FF2B5EF4-FFF2-40B4-BE49-F238E27FC236}">
                <a16:creationId xmlns:a16="http://schemas.microsoft.com/office/drawing/2014/main" id="{2780DF62-CBD8-281F-A417-1BA9D04A1453}"/>
              </a:ext>
            </a:extLst>
          </p:cNvPr>
          <p:cNvSpPr>
            <a:spLocks noGrp="1"/>
          </p:cNvSpPr>
          <p:nvPr>
            <p:ph type="subTitle" idx="1"/>
          </p:nvPr>
        </p:nvSpPr>
        <p:spPr>
          <a:xfrm>
            <a:off x="892199" y="5722374"/>
            <a:ext cx="10407602" cy="487924"/>
          </a:xfrm>
        </p:spPr>
        <p:txBody>
          <a:bodyPr>
            <a:normAutofit/>
          </a:bodyPr>
          <a:lstStyle/>
          <a:p>
            <a:pPr algn="ctr"/>
            <a:r>
              <a:rPr lang="pl-PL" dirty="0">
                <a:solidFill>
                  <a:schemeClr val="tx2">
                    <a:lumMod val="40000"/>
                    <a:lumOff val="60000"/>
                  </a:schemeClr>
                </a:solidFill>
              </a:rPr>
              <a:t>Dr Marcin Albiniak</a:t>
            </a: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Sieci Neuronowe Rekurencyjne (RNN)</a:t>
            </a:r>
          </a:p>
        </p:txBody>
      </p:sp>
      <p:sp>
        <p:nvSpPr>
          <p:cNvPr id="3" name="Subtitle 2"/>
          <p:cNvSpPr>
            <a:spLocks noGrp="1"/>
          </p:cNvSpPr>
          <p:nvPr>
            <p:ph type="subTitle" idx="1"/>
          </p:nvPr>
        </p:nvSpPr>
        <p:spPr/>
        <p:txBody>
          <a:bodyPr/>
          <a:lstStyle/>
          <a:p>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itle 1"/>
          <p:cNvSpPr>
            <a:spLocks noGrp="1"/>
          </p:cNvSpPr>
          <p:nvPr>
            <p:ph type="title"/>
          </p:nvPr>
        </p:nvSpPr>
        <p:spPr>
          <a:xfrm>
            <a:off x="561110" y="973668"/>
            <a:ext cx="4177867" cy="1391692"/>
          </a:xfrm>
        </p:spPr>
        <p:txBody>
          <a:bodyPr>
            <a:normAutofit/>
          </a:bodyPr>
          <a:lstStyle/>
          <a:p>
            <a:r>
              <a:rPr lang="pl-PL">
                <a:solidFill>
                  <a:schemeClr val="tx2"/>
                </a:solidFill>
              </a:rPr>
              <a:t>Czym są RNN?</a:t>
            </a:r>
          </a:p>
        </p:txBody>
      </p:sp>
      <p:sp>
        <p:nvSpPr>
          <p:cNvPr id="3" name="Content Placeholder 2"/>
          <p:cNvSpPr>
            <a:spLocks noGrp="1"/>
          </p:cNvSpPr>
          <p:nvPr>
            <p:ph idx="1"/>
          </p:nvPr>
        </p:nvSpPr>
        <p:spPr>
          <a:xfrm>
            <a:off x="561110" y="2603500"/>
            <a:ext cx="4072673" cy="3416300"/>
          </a:xfrm>
        </p:spPr>
        <p:txBody>
          <a:bodyPr>
            <a:normAutofit/>
          </a:bodyPr>
          <a:lstStyle/>
          <a:p>
            <a:r>
              <a:t>Sieci Neuronowe Rekurencyjne (RNN) to modele sztucznej inteligencji przystosowane do analizy danych sekwencyjnych i czasowych. Umożliwiają zapamiętywanie informacji z przeszłych stanów.</a:t>
            </a:r>
          </a:p>
        </p:txBody>
      </p:sp>
      <p:pic>
        <p:nvPicPr>
          <p:cNvPr id="5" name="Obraz 4" descr="Obraz zawierający rysowanie, sztuka, wzór&#10;&#10;Opis wygenerowany automatycznie">
            <a:extLst>
              <a:ext uri="{FF2B5EF4-FFF2-40B4-BE49-F238E27FC236}">
                <a16:creationId xmlns:a16="http://schemas.microsoft.com/office/drawing/2014/main" id="{F2689880-6FD8-FE2F-3D49-4108F6C2B585}"/>
              </a:ext>
            </a:extLst>
          </p:cNvPr>
          <p:cNvPicPr>
            <a:picLocks noChangeAspect="1"/>
          </p:cNvPicPr>
          <p:nvPr/>
        </p:nvPicPr>
        <p:blipFill>
          <a:blip r:embed="rId2"/>
          <a:srcRect t="6191" r="1" b="3693"/>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4"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Podstawowa Architektura RNN</a:t>
            </a:r>
          </a:p>
        </p:txBody>
      </p:sp>
      <p:sp>
        <p:nvSpPr>
          <p:cNvPr id="3" name="Content Placeholder 2"/>
          <p:cNvSpPr>
            <a:spLocks noGrp="1"/>
          </p:cNvSpPr>
          <p:nvPr>
            <p:ph idx="1"/>
          </p:nvPr>
        </p:nvSpPr>
        <p:spPr>
          <a:xfrm>
            <a:off x="838200" y="2615185"/>
            <a:ext cx="8229600" cy="2121407"/>
          </a:xfrm>
        </p:spPr>
        <p:txBody>
          <a:bodyPr/>
          <a:lstStyle/>
          <a:p>
            <a:pPr marL="0" indent="0">
              <a:buNone/>
            </a:pPr>
            <a:r>
              <a:rPr dirty="0"/>
              <a:t>1. </a:t>
            </a:r>
            <a:r>
              <a:rPr dirty="0" err="1"/>
              <a:t>Wejście</a:t>
            </a:r>
            <a:r>
              <a:rPr dirty="0"/>
              <a:t> </a:t>
            </a:r>
            <a:r>
              <a:rPr dirty="0" err="1"/>
              <a:t>sekwencyjne</a:t>
            </a:r>
            <a:r>
              <a:rPr dirty="0"/>
              <a:t>: Dane </a:t>
            </a:r>
            <a:r>
              <a:rPr dirty="0" err="1"/>
              <a:t>wejściowe</a:t>
            </a:r>
            <a:r>
              <a:rPr dirty="0"/>
              <a:t> to </a:t>
            </a:r>
            <a:r>
              <a:rPr dirty="0" err="1"/>
              <a:t>sekwencje</a:t>
            </a:r>
            <a:r>
              <a:rPr dirty="0"/>
              <a:t> (np. </a:t>
            </a:r>
            <a:r>
              <a:rPr dirty="0" err="1"/>
              <a:t>tekst</a:t>
            </a:r>
            <a:r>
              <a:rPr dirty="0"/>
              <a:t>, </a:t>
            </a:r>
            <a:r>
              <a:rPr dirty="0" err="1"/>
              <a:t>serie</a:t>
            </a:r>
            <a:r>
              <a:rPr dirty="0"/>
              <a:t> </a:t>
            </a:r>
            <a:r>
              <a:rPr dirty="0" err="1"/>
              <a:t>czasowe</a:t>
            </a:r>
            <a:r>
              <a:rPr dirty="0"/>
              <a:t>).</a:t>
            </a:r>
          </a:p>
          <a:p>
            <a:pPr marL="0" indent="0">
              <a:buNone/>
            </a:pPr>
            <a:r>
              <a:rPr dirty="0"/>
              <a:t>2. </a:t>
            </a:r>
            <a:r>
              <a:rPr dirty="0" err="1"/>
              <a:t>Ukryte</a:t>
            </a:r>
            <a:r>
              <a:rPr dirty="0"/>
              <a:t> </a:t>
            </a:r>
            <a:r>
              <a:rPr dirty="0" err="1"/>
              <a:t>stany</a:t>
            </a:r>
            <a:r>
              <a:rPr dirty="0"/>
              <a:t>: </a:t>
            </a:r>
            <a:r>
              <a:rPr dirty="0" err="1"/>
              <a:t>Każdy</a:t>
            </a:r>
            <a:r>
              <a:rPr dirty="0"/>
              <a:t> </a:t>
            </a:r>
            <a:r>
              <a:rPr dirty="0" err="1"/>
              <a:t>krok</a:t>
            </a:r>
            <a:r>
              <a:rPr dirty="0"/>
              <a:t> </a:t>
            </a:r>
            <a:r>
              <a:rPr dirty="0" err="1"/>
              <a:t>czasowy</a:t>
            </a:r>
            <a:r>
              <a:rPr dirty="0"/>
              <a:t> </a:t>
            </a:r>
            <a:r>
              <a:rPr dirty="0" err="1"/>
              <a:t>przetwarza</a:t>
            </a:r>
            <a:r>
              <a:rPr dirty="0"/>
              <a:t> </a:t>
            </a:r>
            <a:r>
              <a:rPr dirty="0" err="1"/>
              <a:t>bieżące</a:t>
            </a:r>
            <a:r>
              <a:rPr dirty="0"/>
              <a:t> </a:t>
            </a:r>
            <a:r>
              <a:rPr dirty="0" err="1"/>
              <a:t>dane</a:t>
            </a:r>
            <a:r>
              <a:rPr dirty="0"/>
              <a:t> </a:t>
            </a:r>
            <a:r>
              <a:rPr dirty="0" err="1"/>
              <a:t>i</a:t>
            </a:r>
            <a:r>
              <a:rPr dirty="0"/>
              <a:t> </a:t>
            </a:r>
            <a:r>
              <a:rPr dirty="0" err="1"/>
              <a:t>poprzedni</a:t>
            </a:r>
            <a:r>
              <a:rPr dirty="0"/>
              <a:t> stan.</a:t>
            </a:r>
            <a:endParaRPr lang="pl-PL" dirty="0"/>
          </a:p>
          <a:p>
            <a:pPr marL="0" indent="0">
              <a:buNone/>
            </a:pPr>
            <a:endParaRPr dirty="0"/>
          </a:p>
        </p:txBody>
      </p:sp>
      <p:pic>
        <p:nvPicPr>
          <p:cNvPr id="7" name="Obraz 6">
            <a:extLst>
              <a:ext uri="{FF2B5EF4-FFF2-40B4-BE49-F238E27FC236}">
                <a16:creationId xmlns:a16="http://schemas.microsoft.com/office/drawing/2014/main" id="{7B5CD6B8-7363-AEBA-76F8-219D71562454}"/>
              </a:ext>
            </a:extLst>
          </p:cNvPr>
          <p:cNvPicPr>
            <a:picLocks noChangeAspect="1"/>
          </p:cNvPicPr>
          <p:nvPr/>
        </p:nvPicPr>
        <p:blipFill>
          <a:blip r:embed="rId2"/>
          <a:srcRect l="37422" t="29506" r="25625" b="43895"/>
          <a:stretch/>
        </p:blipFill>
        <p:spPr>
          <a:xfrm>
            <a:off x="1154954" y="4069844"/>
            <a:ext cx="6381751" cy="24690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0343AF-8ECF-7CDE-1042-056448FD19EF}"/>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59142C9A-C6DF-18FC-B2D4-5C64D69F00FF}"/>
              </a:ext>
            </a:extLst>
          </p:cNvPr>
          <p:cNvSpPr txBox="1"/>
          <p:nvPr/>
        </p:nvSpPr>
        <p:spPr>
          <a:xfrm>
            <a:off x="1154954" y="2913811"/>
            <a:ext cx="6094476" cy="646331"/>
          </a:xfrm>
          <a:prstGeom prst="rect">
            <a:avLst/>
          </a:prstGeom>
          <a:noFill/>
        </p:spPr>
        <p:txBody>
          <a:bodyPr wrap="square">
            <a:spAutoFit/>
          </a:bodyPr>
          <a:lstStyle/>
          <a:p>
            <a:pPr marL="0" indent="0">
              <a:buNone/>
            </a:pPr>
            <a:r>
              <a:rPr lang="pl-PL" dirty="0"/>
              <a:t>3. Wyjście: Generowane na podstawie ukrytego stanu.</a:t>
            </a:r>
          </a:p>
        </p:txBody>
      </p:sp>
      <p:pic>
        <p:nvPicPr>
          <p:cNvPr id="6" name="Obraz 5">
            <a:extLst>
              <a:ext uri="{FF2B5EF4-FFF2-40B4-BE49-F238E27FC236}">
                <a16:creationId xmlns:a16="http://schemas.microsoft.com/office/drawing/2014/main" id="{1AE2759F-25E8-84FD-7967-D12DE202848F}"/>
              </a:ext>
            </a:extLst>
          </p:cNvPr>
          <p:cNvPicPr>
            <a:picLocks noChangeAspect="1"/>
          </p:cNvPicPr>
          <p:nvPr/>
        </p:nvPicPr>
        <p:blipFill>
          <a:blip r:embed="rId2"/>
          <a:srcRect l="36797" t="61046" r="29218" b="25582"/>
          <a:stretch/>
        </p:blipFill>
        <p:spPr>
          <a:xfrm>
            <a:off x="1858280" y="3933824"/>
            <a:ext cx="5989879" cy="1266825"/>
          </a:xfrm>
          <a:prstGeom prst="rect">
            <a:avLst/>
          </a:prstGeom>
        </p:spPr>
      </p:pic>
    </p:spTree>
    <p:extLst>
      <p:ext uri="{BB962C8B-B14F-4D97-AF65-F5344CB8AC3E}">
        <p14:creationId xmlns:p14="http://schemas.microsoft.com/office/powerpoint/2010/main" val="52114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5E94AB3-0DD9-BCDD-14B0-836E82A63D57}"/>
              </a:ext>
            </a:extLst>
          </p:cNvPr>
          <p:cNvSpPr>
            <a:spLocks noGrp="1"/>
          </p:cNvSpPr>
          <p:nvPr>
            <p:ph type="body" sz="quarter" idx="25"/>
          </p:nvPr>
        </p:nvSpPr>
        <p:spPr/>
        <p:txBody>
          <a:bodyPr/>
          <a:lstStyle/>
          <a:p>
            <a:r>
              <a:rPr lang="pl-PL" dirty="0"/>
              <a:t>RNN</a:t>
            </a:r>
          </a:p>
        </p:txBody>
      </p:sp>
      <p:pic>
        <p:nvPicPr>
          <p:cNvPr id="4" name="Obraz 3">
            <a:extLst>
              <a:ext uri="{FF2B5EF4-FFF2-40B4-BE49-F238E27FC236}">
                <a16:creationId xmlns:a16="http://schemas.microsoft.com/office/drawing/2014/main" id="{497395E2-96D0-8DB2-6C32-2DB786E3E47A}"/>
              </a:ext>
            </a:extLst>
          </p:cNvPr>
          <p:cNvPicPr>
            <a:picLocks noChangeAspect="1"/>
          </p:cNvPicPr>
          <p:nvPr/>
        </p:nvPicPr>
        <p:blipFill>
          <a:blip r:embed="rId2"/>
          <a:stretch>
            <a:fillRect/>
          </a:stretch>
        </p:blipFill>
        <p:spPr>
          <a:xfrm>
            <a:off x="1994154" y="2475484"/>
            <a:ext cx="8039100" cy="3937000"/>
          </a:xfrm>
          <a:prstGeom prst="rect">
            <a:avLst/>
          </a:prstGeom>
        </p:spPr>
      </p:pic>
    </p:spTree>
    <p:extLst>
      <p:ext uri="{BB962C8B-B14F-4D97-AF65-F5344CB8AC3E}">
        <p14:creationId xmlns:p14="http://schemas.microsoft.com/office/powerpoint/2010/main" val="267549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Cechy Charakterystyczne</a:t>
            </a:r>
          </a:p>
        </p:txBody>
      </p:sp>
      <p:sp>
        <p:nvSpPr>
          <p:cNvPr id="3" name="Content Placeholder 2"/>
          <p:cNvSpPr>
            <a:spLocks noGrp="1"/>
          </p:cNvSpPr>
          <p:nvPr>
            <p:ph idx="1"/>
          </p:nvPr>
        </p:nvSpPr>
        <p:spPr/>
        <p:txBody>
          <a:bodyPr/>
          <a:lstStyle/>
          <a:p>
            <a:r>
              <a:t>• Pamięć: Zapamiętywanie informacji z poprzednich kroków.</a:t>
            </a:r>
          </a:p>
          <a:p>
            <a:r>
              <a:t>• Przetwarzanie sekwencyjne: Dostosowane do analizy danych o zmiennej długości.</a:t>
            </a:r>
          </a:p>
          <a:p>
            <a:r>
              <a:t>• Wspólne wagi: Redukcja liczby parametrów.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Problemy Klasycznych RNN</a:t>
            </a:r>
          </a:p>
        </p:txBody>
      </p:sp>
      <p:sp>
        <p:nvSpPr>
          <p:cNvPr id="3" name="Content Placeholder 2"/>
          <p:cNvSpPr>
            <a:spLocks noGrp="1"/>
          </p:cNvSpPr>
          <p:nvPr>
            <p:ph idx="1"/>
          </p:nvPr>
        </p:nvSpPr>
        <p:spPr/>
        <p:txBody>
          <a:bodyPr/>
          <a:lstStyle/>
          <a:p>
            <a:r>
              <a:t>• Zanikający gradient: Trudność w nauce długoterminowych zależności.</a:t>
            </a:r>
          </a:p>
          <a:p>
            <a:r>
              <a:t>• Eksplodujący gradient: Niestabilność podczas treningu.</a:t>
            </a:r>
          </a:p>
          <a:p>
            <a:r>
              <a:t>• Ograniczona pamięć: Problemy z długimi zależnościami.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Rozwiązania</a:t>
            </a:r>
            <a:r>
              <a:rPr dirty="0"/>
              <a:t> </a:t>
            </a:r>
            <a:r>
              <a:rPr dirty="0" err="1"/>
              <a:t>Problemów</a:t>
            </a:r>
            <a:r>
              <a:rPr lang="pl-PL" dirty="0"/>
              <a:t> - LSTM (</a:t>
            </a:r>
            <a:r>
              <a:rPr lang="pl-PL" dirty="0" err="1"/>
              <a:t>Long</a:t>
            </a:r>
            <a:r>
              <a:rPr lang="pl-PL" dirty="0"/>
              <a:t> </a:t>
            </a:r>
            <a:r>
              <a:rPr lang="pl-PL" dirty="0" err="1"/>
              <a:t>Short</a:t>
            </a:r>
            <a:r>
              <a:rPr lang="pl-PL" dirty="0"/>
              <a:t>-Term Memory)</a:t>
            </a:r>
            <a:endParaRPr dirty="0"/>
          </a:p>
        </p:txBody>
      </p:sp>
      <p:sp>
        <p:nvSpPr>
          <p:cNvPr id="3" name="Content Placeholder 2"/>
          <p:cNvSpPr>
            <a:spLocks noGrp="1"/>
          </p:cNvSpPr>
          <p:nvPr>
            <p:ph idx="1"/>
          </p:nvPr>
        </p:nvSpPr>
        <p:spPr>
          <a:xfrm>
            <a:off x="1154954" y="2603500"/>
            <a:ext cx="8825659" cy="1663700"/>
          </a:xfrm>
        </p:spPr>
        <p:txBody>
          <a:bodyPr/>
          <a:lstStyle/>
          <a:p>
            <a:pPr marL="0" indent="0">
              <a:buNone/>
            </a:pPr>
            <a:r>
              <a:rPr dirty="0"/>
              <a:t>1. LSTM (Long Short-Term Memory): </a:t>
            </a:r>
            <a:r>
              <a:rPr dirty="0" err="1"/>
              <a:t>Mechanizmy</a:t>
            </a:r>
            <a:r>
              <a:rPr dirty="0"/>
              <a:t> </a:t>
            </a:r>
            <a:r>
              <a:rPr dirty="0" err="1"/>
              <a:t>bram</a:t>
            </a:r>
            <a:r>
              <a:rPr dirty="0"/>
              <a:t> </a:t>
            </a:r>
            <a:r>
              <a:rPr dirty="0" err="1"/>
              <a:t>pozwalają</a:t>
            </a:r>
            <a:r>
              <a:rPr dirty="0"/>
              <a:t> </a:t>
            </a:r>
            <a:r>
              <a:rPr dirty="0" err="1"/>
              <a:t>zarządzać</a:t>
            </a:r>
            <a:r>
              <a:rPr dirty="0"/>
              <a:t> </a:t>
            </a:r>
            <a:r>
              <a:rPr dirty="0" err="1"/>
              <a:t>pamięcią</a:t>
            </a:r>
            <a:r>
              <a:rPr dirty="0"/>
              <a:t>.</a:t>
            </a:r>
          </a:p>
        </p:txBody>
      </p:sp>
      <p:pic>
        <p:nvPicPr>
          <p:cNvPr id="5" name="Obraz 4" descr="Obraz zawierający zrzut ekranu, krąg, kreskówka">
            <a:extLst>
              <a:ext uri="{FF2B5EF4-FFF2-40B4-BE49-F238E27FC236}">
                <a16:creationId xmlns:a16="http://schemas.microsoft.com/office/drawing/2014/main" id="{8B84B542-328C-8399-9196-D66E9A1D2AD4}"/>
              </a:ext>
            </a:extLst>
          </p:cNvPr>
          <p:cNvPicPr>
            <a:picLocks noChangeAspect="1"/>
          </p:cNvPicPr>
          <p:nvPr/>
        </p:nvPicPr>
        <p:blipFill>
          <a:blip r:embed="rId2"/>
          <a:stretch>
            <a:fillRect/>
          </a:stretch>
        </p:blipFill>
        <p:spPr>
          <a:xfrm>
            <a:off x="1900491" y="3243240"/>
            <a:ext cx="7620000" cy="33909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1E09B292-5479-14A7-32BE-3452E631FEB4}"/>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pl-PL" sz="3600" b="0" i="0" kern="1200" dirty="0">
                <a:solidFill>
                  <a:srgbClr val="EBEBEB"/>
                </a:solidFill>
                <a:latin typeface="+mj-lt"/>
                <a:ea typeface="+mj-ea"/>
                <a:cs typeface="+mj-cs"/>
              </a:rPr>
              <a:t>GRU (</a:t>
            </a:r>
            <a:r>
              <a:rPr lang="pl-PL" sz="3600" b="0" i="0" kern="1200" dirty="0" err="1">
                <a:solidFill>
                  <a:srgbClr val="EBEBEB"/>
                </a:solidFill>
                <a:latin typeface="+mj-lt"/>
                <a:ea typeface="+mj-ea"/>
                <a:cs typeface="+mj-cs"/>
              </a:rPr>
              <a:t>Gated</a:t>
            </a:r>
            <a:r>
              <a:rPr lang="pl-PL" sz="3600" b="0" i="0" kern="1200" dirty="0">
                <a:solidFill>
                  <a:srgbClr val="EBEBEB"/>
                </a:solidFill>
                <a:latin typeface="+mj-lt"/>
                <a:ea typeface="+mj-ea"/>
                <a:cs typeface="+mj-cs"/>
              </a:rPr>
              <a:t> </a:t>
            </a:r>
            <a:r>
              <a:rPr lang="pl-PL" sz="3600" b="0" i="0" kern="1200" dirty="0" err="1">
                <a:solidFill>
                  <a:srgbClr val="EBEBEB"/>
                </a:solidFill>
                <a:latin typeface="+mj-lt"/>
                <a:ea typeface="+mj-ea"/>
                <a:cs typeface="+mj-cs"/>
              </a:rPr>
              <a:t>Recurrent</a:t>
            </a:r>
            <a:r>
              <a:rPr lang="pl-PL" sz="3600" b="0" i="0" kern="1200" dirty="0">
                <a:solidFill>
                  <a:srgbClr val="EBEBEB"/>
                </a:solidFill>
                <a:latin typeface="+mj-lt"/>
                <a:ea typeface="+mj-ea"/>
                <a:cs typeface="+mj-cs"/>
              </a:rPr>
              <a:t> Unit) </a:t>
            </a:r>
            <a:endParaRPr lang="en-US" sz="3600" b="0" i="0" kern="1200" dirty="0">
              <a:solidFill>
                <a:srgbClr val="EBEBEB"/>
              </a:solidFill>
              <a:latin typeface="+mj-lt"/>
              <a:ea typeface="+mj-ea"/>
              <a:cs typeface="+mj-cs"/>
            </a:endParaRPr>
          </a:p>
        </p:txBody>
      </p:sp>
      <p:sp>
        <p:nvSpPr>
          <p:cNvPr id="4" name="pole tekstowe 3">
            <a:extLst>
              <a:ext uri="{FF2B5EF4-FFF2-40B4-BE49-F238E27FC236}">
                <a16:creationId xmlns:a16="http://schemas.microsoft.com/office/drawing/2014/main" id="{57630796-DDBB-3A32-3227-75773D6F687A}"/>
              </a:ext>
            </a:extLst>
          </p:cNvPr>
          <p:cNvSpPr txBox="1"/>
          <p:nvPr/>
        </p:nvSpPr>
        <p:spPr>
          <a:xfrm>
            <a:off x="1154955" y="2603500"/>
            <a:ext cx="3481054" cy="3416300"/>
          </a:xfrm>
          <a:prstGeom prst="rect">
            <a:avLst/>
          </a:prstGeom>
        </p:spPr>
        <p:txBody>
          <a:bodyPr vert="horz" lIns="91440" tIns="45720" rIns="91440" bIns="45720" rtlCol="0" anchor="ctr">
            <a:normAutofit/>
          </a:bodyPr>
          <a:lstStyle/>
          <a:p>
            <a:pPr marL="0" indent="0">
              <a:spcBef>
                <a:spcPts val="1000"/>
              </a:spcBef>
              <a:buClr>
                <a:schemeClr val="accent1"/>
              </a:buClr>
              <a:buSzPct val="80000"/>
              <a:buFont typeface="Wingdings 3" charset="2"/>
              <a:buChar char=""/>
            </a:pPr>
            <a:r>
              <a:rPr lang="en-US" sz="1600" dirty="0">
                <a:solidFill>
                  <a:schemeClr val="tx1">
                    <a:lumMod val="75000"/>
                    <a:lumOff val="25000"/>
                  </a:schemeClr>
                </a:solidFill>
              </a:rPr>
              <a:t>2. GRU (Gated Recurrent Unit): </a:t>
            </a:r>
            <a:r>
              <a:rPr lang="en-US" sz="1600" dirty="0" err="1">
                <a:solidFill>
                  <a:schemeClr val="tx1">
                    <a:lumMod val="75000"/>
                    <a:lumOff val="25000"/>
                  </a:schemeClr>
                </a:solidFill>
              </a:rPr>
              <a:t>Uproszczona</a:t>
            </a:r>
            <a:r>
              <a:rPr lang="en-US" sz="1600" dirty="0">
                <a:solidFill>
                  <a:schemeClr val="tx1">
                    <a:lumMod val="75000"/>
                    <a:lumOff val="25000"/>
                  </a:schemeClr>
                </a:solidFill>
              </a:rPr>
              <a:t> </a:t>
            </a:r>
            <a:r>
              <a:rPr lang="en-US" sz="1600" dirty="0" err="1">
                <a:solidFill>
                  <a:schemeClr val="tx1">
                    <a:lumMod val="75000"/>
                    <a:lumOff val="25000"/>
                  </a:schemeClr>
                </a:solidFill>
              </a:rPr>
              <a:t>wersja</a:t>
            </a:r>
            <a:r>
              <a:rPr lang="en-US" sz="1600" dirty="0">
                <a:solidFill>
                  <a:schemeClr val="tx1">
                    <a:lumMod val="75000"/>
                    <a:lumOff val="25000"/>
                  </a:schemeClr>
                </a:solidFill>
              </a:rPr>
              <a:t> LSTM o </a:t>
            </a:r>
            <a:r>
              <a:rPr lang="en-US" sz="1600" dirty="0" err="1">
                <a:solidFill>
                  <a:schemeClr val="tx1">
                    <a:lumMod val="75000"/>
                    <a:lumOff val="25000"/>
                  </a:schemeClr>
                </a:solidFill>
              </a:rPr>
              <a:t>mniejszej</a:t>
            </a:r>
            <a:r>
              <a:rPr lang="en-US" sz="1600" dirty="0">
                <a:solidFill>
                  <a:schemeClr val="tx1">
                    <a:lumMod val="75000"/>
                    <a:lumOff val="25000"/>
                  </a:schemeClr>
                </a:solidFill>
              </a:rPr>
              <a:t> </a:t>
            </a:r>
            <a:r>
              <a:rPr lang="en-US" sz="1600" dirty="0" err="1">
                <a:solidFill>
                  <a:schemeClr val="tx1">
                    <a:lumMod val="75000"/>
                    <a:lumOff val="25000"/>
                  </a:schemeClr>
                </a:solidFill>
              </a:rPr>
              <a:t>złożoności</a:t>
            </a:r>
            <a:r>
              <a:rPr lang="en-US" sz="1600" dirty="0">
                <a:solidFill>
                  <a:schemeClr val="tx1">
                    <a:lumMod val="75000"/>
                    <a:lumOff val="25000"/>
                  </a:schemeClr>
                </a:solidFill>
              </a:rPr>
              <a:t>.</a:t>
            </a:r>
          </a:p>
        </p:txBody>
      </p:sp>
      <p:pic>
        <p:nvPicPr>
          <p:cNvPr id="6" name="Obraz 5" descr="Obraz zawierający zrzut ekranu, kreskówka, krąg&#10;&#10;Opis wygenerowany automatycznie">
            <a:extLst>
              <a:ext uri="{FF2B5EF4-FFF2-40B4-BE49-F238E27FC236}">
                <a16:creationId xmlns:a16="http://schemas.microsoft.com/office/drawing/2014/main" id="{E131F885-67FE-5051-8DB3-8BAF76F75056}"/>
              </a:ext>
            </a:extLst>
          </p:cNvPr>
          <p:cNvPicPr>
            <a:picLocks noChangeAspect="1"/>
          </p:cNvPicPr>
          <p:nvPr/>
        </p:nvPicPr>
        <p:blipFill>
          <a:blip r:embed="rId3"/>
          <a:stretch>
            <a:fillRect/>
          </a:stretch>
        </p:blipFill>
        <p:spPr>
          <a:xfrm>
            <a:off x="4984956" y="2939199"/>
            <a:ext cx="6158802" cy="274066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8308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Zastosowania RNN</a:t>
            </a:r>
          </a:p>
        </p:txBody>
      </p:sp>
      <p:sp>
        <p:nvSpPr>
          <p:cNvPr id="3" name="Content Placeholder 2"/>
          <p:cNvSpPr>
            <a:spLocks noGrp="1"/>
          </p:cNvSpPr>
          <p:nvPr>
            <p:ph idx="1"/>
          </p:nvPr>
        </p:nvSpPr>
        <p:spPr/>
        <p:txBody>
          <a:bodyPr/>
          <a:lstStyle/>
          <a:p>
            <a:pPr marL="0" indent="0">
              <a:buNone/>
            </a:pPr>
            <a:r>
              <a:rPr dirty="0"/>
              <a:t>• </a:t>
            </a:r>
            <a:r>
              <a:rPr dirty="0" err="1"/>
              <a:t>Przetwarzanie</a:t>
            </a:r>
            <a:r>
              <a:rPr dirty="0"/>
              <a:t> </a:t>
            </a:r>
            <a:r>
              <a:rPr dirty="0" err="1"/>
              <a:t>języka</a:t>
            </a:r>
            <a:r>
              <a:rPr dirty="0"/>
              <a:t> </a:t>
            </a:r>
            <a:r>
              <a:rPr dirty="0" err="1"/>
              <a:t>naturalnego</a:t>
            </a:r>
            <a:r>
              <a:rPr dirty="0"/>
              <a:t> (NLP): </a:t>
            </a:r>
            <a:r>
              <a:rPr dirty="0" err="1"/>
              <a:t>Tłumaczenie</a:t>
            </a:r>
            <a:r>
              <a:rPr dirty="0"/>
              <a:t>, </a:t>
            </a:r>
            <a:r>
              <a:rPr dirty="0" err="1"/>
              <a:t>analiza</a:t>
            </a:r>
            <a:r>
              <a:rPr dirty="0"/>
              <a:t> </a:t>
            </a:r>
            <a:r>
              <a:rPr dirty="0" err="1"/>
              <a:t>sentymentu</a:t>
            </a:r>
            <a:r>
              <a:rPr dirty="0"/>
              <a:t>.</a:t>
            </a:r>
          </a:p>
          <a:p>
            <a:pPr marL="0" indent="0">
              <a:buNone/>
            </a:pPr>
            <a:r>
              <a:rPr dirty="0"/>
              <a:t>• </a:t>
            </a:r>
            <a:r>
              <a:rPr dirty="0" err="1"/>
              <a:t>Rozpoznawanie</a:t>
            </a:r>
            <a:r>
              <a:rPr dirty="0"/>
              <a:t> </a:t>
            </a:r>
            <a:r>
              <a:rPr dirty="0" err="1"/>
              <a:t>mowy</a:t>
            </a:r>
            <a:r>
              <a:rPr dirty="0"/>
              <a:t>: </a:t>
            </a:r>
            <a:r>
              <a:rPr dirty="0" err="1"/>
              <a:t>Transkrypcja</a:t>
            </a:r>
            <a:r>
              <a:rPr dirty="0"/>
              <a:t>, </a:t>
            </a:r>
            <a:r>
              <a:rPr dirty="0" err="1"/>
              <a:t>synteza</a:t>
            </a:r>
            <a:r>
              <a:rPr dirty="0"/>
              <a:t>.</a:t>
            </a:r>
          </a:p>
          <a:p>
            <a:pPr marL="0" indent="0">
              <a:buNone/>
            </a:pPr>
            <a:r>
              <a:rPr dirty="0"/>
              <a:t>• </a:t>
            </a:r>
            <a:r>
              <a:rPr dirty="0" err="1"/>
              <a:t>Prognozowanie</a:t>
            </a:r>
            <a:r>
              <a:rPr dirty="0"/>
              <a:t> </a:t>
            </a:r>
            <a:r>
              <a:rPr dirty="0" err="1"/>
              <a:t>szeregów</a:t>
            </a:r>
            <a:r>
              <a:rPr dirty="0"/>
              <a:t> </a:t>
            </a:r>
            <a:r>
              <a:rPr dirty="0" err="1"/>
              <a:t>czasowych</a:t>
            </a:r>
            <a:r>
              <a:rPr dirty="0"/>
              <a:t>: Dane </a:t>
            </a:r>
            <a:r>
              <a:rPr dirty="0" err="1"/>
              <a:t>finansowe</a:t>
            </a:r>
            <a:r>
              <a:rPr dirty="0"/>
              <a:t>, IoT.</a:t>
            </a:r>
          </a:p>
          <a:p>
            <a:pPr marL="0" indent="0">
              <a:buNone/>
            </a:pPr>
            <a:r>
              <a:rPr dirty="0"/>
              <a:t>• </a:t>
            </a:r>
            <a:r>
              <a:rPr dirty="0" err="1"/>
              <a:t>Generowanie</a:t>
            </a:r>
            <a:r>
              <a:rPr dirty="0"/>
              <a:t> </a:t>
            </a:r>
            <a:r>
              <a:rPr dirty="0" err="1"/>
              <a:t>sekwencji</a:t>
            </a:r>
            <a:r>
              <a:rPr dirty="0"/>
              <a:t>: </a:t>
            </a:r>
            <a:r>
              <a:rPr dirty="0" err="1"/>
              <a:t>Muzyka</a:t>
            </a:r>
            <a:r>
              <a:rPr dirty="0"/>
              <a:t>, </a:t>
            </a:r>
            <a:r>
              <a:rPr dirty="0" err="1"/>
              <a:t>wideo</a:t>
            </a:r>
            <a:r>
              <a:rPr dirty="0"/>
              <a:t>.</a:t>
            </a:r>
          </a:p>
          <a:p>
            <a:pPr marL="0" indent="0">
              <a:buNone/>
            </a:pPr>
            <a:r>
              <a:rPr dirty="0"/>
              <a:t>• Analiza </a:t>
            </a:r>
            <a:r>
              <a:rPr dirty="0" err="1"/>
              <a:t>biologiczna</a:t>
            </a:r>
            <a:r>
              <a:rPr dirty="0"/>
              <a:t>: </a:t>
            </a:r>
            <a:r>
              <a:rPr dirty="0" err="1"/>
              <a:t>Genomy</a:t>
            </a:r>
            <a:r>
              <a:rPr dirty="0"/>
              <a:t>, </a:t>
            </a:r>
            <a:r>
              <a:rPr dirty="0" err="1"/>
              <a:t>proteiny</a:t>
            </a:r>
            <a:r>
              <a:rPr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1200725" y="2724727"/>
            <a:ext cx="10039928" cy="1219200"/>
          </a:xfrm>
          <a:prstGeom prst="rect">
            <a:avLst/>
          </a:prstGeom>
        </p:spPr>
        <p:txBody>
          <a:bodyPr vert="horz" wrap="none" lIns="121920" tIns="60960" rIns="121920" bIns="60960" rtlCol="0">
            <a:normAutofit/>
          </a:bodyPr>
          <a:lstStyle/>
          <a:p>
            <a:r>
              <a:rPr lang="pl-PL" sz="5333"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Nowoczesne Architektury Hybrydowe</a:t>
            </a:r>
          </a:p>
        </p:txBody>
      </p:sp>
      <p:sp>
        <p:nvSpPr>
          <p:cNvPr id="3" name="Content Placeholder 2"/>
          <p:cNvSpPr>
            <a:spLocks noGrp="1"/>
          </p:cNvSpPr>
          <p:nvPr>
            <p:ph idx="1"/>
          </p:nvPr>
        </p:nvSpPr>
        <p:spPr/>
        <p:txBody>
          <a:bodyPr/>
          <a:lstStyle/>
          <a:p>
            <a:pPr marL="0" indent="0">
              <a:buNone/>
            </a:pPr>
            <a:r>
              <a:rPr dirty="0"/>
              <a:t>• </a:t>
            </a:r>
            <a:r>
              <a:rPr dirty="0" err="1"/>
              <a:t>Łączenie</a:t>
            </a:r>
            <a:r>
              <a:rPr dirty="0"/>
              <a:t> RNN z CNN </a:t>
            </a:r>
            <a:r>
              <a:rPr dirty="0" err="1"/>
              <a:t>i</a:t>
            </a:r>
            <a:r>
              <a:rPr dirty="0"/>
              <a:t> </a:t>
            </a:r>
            <a:r>
              <a:rPr dirty="0" err="1"/>
              <a:t>Transformerami</a:t>
            </a:r>
            <a:r>
              <a:rPr dirty="0"/>
              <a:t> </a:t>
            </a:r>
            <a:r>
              <a:rPr dirty="0" err="1"/>
              <a:t>dla</a:t>
            </a:r>
            <a:r>
              <a:rPr dirty="0"/>
              <a:t> </a:t>
            </a:r>
            <a:r>
              <a:rPr dirty="0" err="1"/>
              <a:t>lepszej</a:t>
            </a:r>
            <a:r>
              <a:rPr dirty="0"/>
              <a:t> </a:t>
            </a:r>
            <a:r>
              <a:rPr dirty="0" err="1"/>
              <a:t>efektywności</a:t>
            </a:r>
            <a:r>
              <a:rPr dirty="0"/>
              <a:t>.</a:t>
            </a:r>
          </a:p>
          <a:p>
            <a:pPr marL="0" indent="0">
              <a:buNone/>
            </a:pPr>
            <a:r>
              <a:rPr dirty="0"/>
              <a:t>• </a:t>
            </a:r>
            <a:r>
              <a:rPr dirty="0" err="1"/>
              <a:t>Transformery</a:t>
            </a:r>
            <a:r>
              <a:rPr dirty="0"/>
              <a:t> </a:t>
            </a:r>
            <a:r>
              <a:rPr dirty="0" err="1"/>
              <a:t>zastępują</a:t>
            </a:r>
            <a:r>
              <a:rPr dirty="0"/>
              <a:t> RNN w </a:t>
            </a:r>
            <a:r>
              <a:rPr dirty="0" err="1"/>
              <a:t>wielu</a:t>
            </a:r>
            <a:r>
              <a:rPr dirty="0"/>
              <a:t> </a:t>
            </a:r>
            <a:r>
              <a:rPr dirty="0" err="1"/>
              <a:t>zadaniach</a:t>
            </a:r>
            <a:r>
              <a:rPr dirty="0"/>
              <a:t> </a:t>
            </a:r>
            <a:r>
              <a:rPr dirty="0" err="1"/>
              <a:t>dzięki</a:t>
            </a:r>
            <a:r>
              <a:rPr dirty="0"/>
              <a:t> </a:t>
            </a:r>
            <a:r>
              <a:rPr dirty="0" err="1"/>
              <a:t>mechanizmowi</a:t>
            </a:r>
            <a:r>
              <a:rPr dirty="0"/>
              <a:t> </a:t>
            </a:r>
            <a:r>
              <a:rPr dirty="0" err="1"/>
              <a:t>uwagi</a:t>
            </a:r>
            <a:r>
              <a:rPr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60EC097-1300-D664-2879-9130EE203105}"/>
              </a:ext>
            </a:extLst>
          </p:cNvPr>
          <p:cNvSpPr>
            <a:spLocks noGrp="1"/>
          </p:cNvSpPr>
          <p:nvPr>
            <p:ph type="title"/>
          </p:nvPr>
        </p:nvSpPr>
        <p:spPr/>
        <p:txBody>
          <a:bodyPr/>
          <a:lstStyle/>
          <a:p>
            <a:r>
              <a:rPr lang="pl-PL" dirty="0"/>
              <a:t>AUTOENKODERY</a:t>
            </a:r>
          </a:p>
        </p:txBody>
      </p:sp>
      <p:sp>
        <p:nvSpPr>
          <p:cNvPr id="4" name="pole tekstowe 3">
            <a:extLst>
              <a:ext uri="{FF2B5EF4-FFF2-40B4-BE49-F238E27FC236}">
                <a16:creationId xmlns:a16="http://schemas.microsoft.com/office/drawing/2014/main" id="{2467B1C2-D6FA-00F6-EF84-B071B2DB12E7}"/>
              </a:ext>
            </a:extLst>
          </p:cNvPr>
          <p:cNvSpPr txBox="1"/>
          <p:nvPr/>
        </p:nvSpPr>
        <p:spPr>
          <a:xfrm>
            <a:off x="980694" y="2777758"/>
            <a:ext cx="6094476" cy="2308324"/>
          </a:xfrm>
          <a:prstGeom prst="rect">
            <a:avLst/>
          </a:prstGeom>
          <a:noFill/>
        </p:spPr>
        <p:txBody>
          <a:bodyPr wrap="square">
            <a:spAutoFit/>
          </a:bodyPr>
          <a:lstStyle/>
          <a:p>
            <a:r>
              <a:rPr lang="pl-PL" dirty="0" err="1"/>
              <a:t>Autoenkodery</a:t>
            </a:r>
            <a:r>
              <a:rPr lang="pl-PL" dirty="0"/>
              <a:t> to rodzaj sieci neuronowych, które są używane do uczenia się reprezentacji danych w sposób nienadzorowany. Składają się z dwóch głównych komponentów: </a:t>
            </a:r>
            <a:r>
              <a:rPr lang="pl-PL" b="1" dirty="0" err="1"/>
              <a:t>enkodera</a:t>
            </a:r>
            <a:r>
              <a:rPr lang="pl-PL" dirty="0"/>
              <a:t> i </a:t>
            </a:r>
            <a:r>
              <a:rPr lang="pl-PL" b="1" dirty="0"/>
              <a:t>dekodera</a:t>
            </a:r>
            <a:r>
              <a:rPr lang="pl-PL" dirty="0"/>
              <a:t>, które współpracują w celu przekształcenia danych wejściowych w ich skompresowaną reprezentację (tzw. </a:t>
            </a:r>
            <a:r>
              <a:rPr lang="pl-PL" dirty="0" err="1"/>
              <a:t>latentną</a:t>
            </a:r>
            <a:r>
              <a:rPr lang="pl-PL" dirty="0"/>
              <a:t> przestrzeń), a następnie rekonstrukcji danych wejściowych z tej reprezentacji.</a:t>
            </a:r>
          </a:p>
        </p:txBody>
      </p:sp>
    </p:spTree>
    <p:extLst>
      <p:ext uri="{BB962C8B-B14F-4D97-AF65-F5344CB8AC3E}">
        <p14:creationId xmlns:p14="http://schemas.microsoft.com/office/powerpoint/2010/main" val="3488459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3" name="Rectangle 22">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DB683783-8FA5-CBA7-7F47-91BD0B8CED31}"/>
              </a:ext>
            </a:extLst>
          </p:cNvPr>
          <p:cNvSpPr>
            <a:spLocks noGrp="1"/>
          </p:cNvSpPr>
          <p:nvPr>
            <p:ph type="title"/>
          </p:nvPr>
        </p:nvSpPr>
        <p:spPr>
          <a:xfrm>
            <a:off x="561110" y="973668"/>
            <a:ext cx="4177867" cy="1391692"/>
          </a:xfrm>
        </p:spPr>
        <p:txBody>
          <a:bodyPr vert="horz" lIns="91440" tIns="45720" rIns="91440" bIns="45720" rtlCol="0" anchor="ctr">
            <a:normAutofit/>
          </a:bodyPr>
          <a:lstStyle/>
          <a:p>
            <a:r>
              <a:rPr lang="en-US" dirty="0" err="1">
                <a:solidFill>
                  <a:schemeClr val="tx2"/>
                </a:solidFill>
              </a:rPr>
              <a:t>Architektura</a:t>
            </a:r>
            <a:r>
              <a:rPr lang="en-US" dirty="0">
                <a:solidFill>
                  <a:schemeClr val="tx2"/>
                </a:solidFill>
              </a:rPr>
              <a:t> </a:t>
            </a:r>
            <a:r>
              <a:rPr lang="en-US" dirty="0" err="1">
                <a:solidFill>
                  <a:schemeClr val="tx2"/>
                </a:solidFill>
              </a:rPr>
              <a:t>autoenkodera</a:t>
            </a:r>
            <a:endParaRPr lang="en-US" dirty="0">
              <a:solidFill>
                <a:schemeClr val="tx2"/>
              </a:solidFill>
            </a:endParaRPr>
          </a:p>
        </p:txBody>
      </p:sp>
      <p:sp>
        <p:nvSpPr>
          <p:cNvPr id="4" name="pole tekstowe 3">
            <a:extLst>
              <a:ext uri="{FF2B5EF4-FFF2-40B4-BE49-F238E27FC236}">
                <a16:creationId xmlns:a16="http://schemas.microsoft.com/office/drawing/2014/main" id="{2C3D2063-156E-7ED4-FFA7-398689BF4E9B}"/>
              </a:ext>
            </a:extLst>
          </p:cNvPr>
          <p:cNvSpPr txBox="1"/>
          <p:nvPr/>
        </p:nvSpPr>
        <p:spPr>
          <a:xfrm>
            <a:off x="561110" y="2603500"/>
            <a:ext cx="4072673" cy="341630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700" dirty="0" err="1">
                <a:solidFill>
                  <a:schemeClr val="tx1">
                    <a:lumMod val="75000"/>
                    <a:lumOff val="25000"/>
                  </a:schemeClr>
                </a:solidFill>
              </a:rPr>
              <a:t>Enkoder</a:t>
            </a:r>
            <a:r>
              <a:rPr lang="en-US" sz="1700" dirty="0">
                <a:solidFill>
                  <a:schemeClr val="tx1">
                    <a:lumMod val="75000"/>
                    <a:lumOff val="25000"/>
                  </a:schemeClr>
                </a:solidFill>
              </a:rPr>
              <a:t>:</a:t>
            </a:r>
          </a:p>
          <a:p>
            <a:pPr>
              <a:spcBef>
                <a:spcPts val="1000"/>
              </a:spcBef>
              <a:buClr>
                <a:schemeClr val="accent1"/>
              </a:buClr>
              <a:buSzPct val="80000"/>
              <a:buFont typeface="Wingdings 3" charset="2"/>
              <a:buChar char=""/>
            </a:pPr>
            <a:r>
              <a:rPr lang="en-US" sz="1700" dirty="0" err="1">
                <a:solidFill>
                  <a:schemeClr val="tx1">
                    <a:lumMod val="75000"/>
                    <a:lumOff val="25000"/>
                  </a:schemeClr>
                </a:solidFill>
              </a:rPr>
              <a:t>Odpowiada</a:t>
            </a:r>
            <a:r>
              <a:rPr lang="en-US" sz="1700" dirty="0">
                <a:solidFill>
                  <a:schemeClr val="tx1">
                    <a:lumMod val="75000"/>
                    <a:lumOff val="25000"/>
                  </a:schemeClr>
                </a:solidFill>
              </a:rPr>
              <a:t> za </a:t>
            </a:r>
            <a:r>
              <a:rPr lang="en-US" sz="1700" dirty="0" err="1">
                <a:solidFill>
                  <a:schemeClr val="tx1">
                    <a:lumMod val="75000"/>
                    <a:lumOff val="25000"/>
                  </a:schemeClr>
                </a:solidFill>
              </a:rPr>
              <a:t>redukcję</a:t>
            </a:r>
            <a:r>
              <a:rPr lang="en-US" sz="1700" dirty="0">
                <a:solidFill>
                  <a:schemeClr val="tx1">
                    <a:lumMod val="75000"/>
                    <a:lumOff val="25000"/>
                  </a:schemeClr>
                </a:solidFill>
              </a:rPr>
              <a:t> </a:t>
            </a:r>
            <a:r>
              <a:rPr lang="en-US" sz="1700" dirty="0" err="1">
                <a:solidFill>
                  <a:schemeClr val="tx1">
                    <a:lumMod val="75000"/>
                    <a:lumOff val="25000"/>
                  </a:schemeClr>
                </a:solidFill>
              </a:rPr>
              <a:t>wymiarowości</a:t>
            </a:r>
            <a:r>
              <a:rPr lang="en-US" sz="1700" dirty="0">
                <a:solidFill>
                  <a:schemeClr val="tx1">
                    <a:lumMod val="75000"/>
                    <a:lumOff val="25000"/>
                  </a:schemeClr>
                </a:solidFill>
              </a:rPr>
              <a:t> </a:t>
            </a:r>
            <a:r>
              <a:rPr lang="en-US" sz="1700" dirty="0" err="1">
                <a:solidFill>
                  <a:schemeClr val="tx1">
                    <a:lumMod val="75000"/>
                    <a:lumOff val="25000"/>
                  </a:schemeClr>
                </a:solidFill>
              </a:rPr>
              <a:t>danych</a:t>
            </a:r>
            <a:r>
              <a:rPr lang="en-US" sz="1700" dirty="0">
                <a:solidFill>
                  <a:schemeClr val="tx1">
                    <a:lumMod val="75000"/>
                    <a:lumOff val="25000"/>
                  </a:schemeClr>
                </a:solidFill>
              </a:rPr>
              <a:t> </a:t>
            </a:r>
            <a:r>
              <a:rPr lang="en-US" sz="1700" dirty="0" err="1">
                <a:solidFill>
                  <a:schemeClr val="tx1">
                    <a:lumMod val="75000"/>
                    <a:lumOff val="25000"/>
                  </a:schemeClr>
                </a:solidFill>
              </a:rPr>
              <a:t>wejściowych</a:t>
            </a:r>
            <a:r>
              <a:rPr lang="en-US" sz="1700" dirty="0">
                <a:solidFill>
                  <a:schemeClr val="tx1">
                    <a:lumMod val="75000"/>
                    <a:lumOff val="25000"/>
                  </a:schemeClr>
                </a:solidFill>
              </a:rPr>
              <a:t>.</a:t>
            </a:r>
          </a:p>
          <a:p>
            <a:pPr>
              <a:spcBef>
                <a:spcPts val="1000"/>
              </a:spcBef>
              <a:buClr>
                <a:schemeClr val="accent1"/>
              </a:buClr>
              <a:buSzPct val="80000"/>
              <a:buFont typeface="Wingdings 3" charset="2"/>
              <a:buChar char=""/>
            </a:pPr>
            <a:r>
              <a:rPr lang="en-US" sz="1700" dirty="0" err="1">
                <a:solidFill>
                  <a:schemeClr val="tx1">
                    <a:lumMod val="75000"/>
                    <a:lumOff val="25000"/>
                  </a:schemeClr>
                </a:solidFill>
              </a:rPr>
              <a:t>Mapuje</a:t>
            </a:r>
            <a:r>
              <a:rPr lang="en-US" sz="1700" dirty="0">
                <a:solidFill>
                  <a:schemeClr val="tx1">
                    <a:lumMod val="75000"/>
                    <a:lumOff val="25000"/>
                  </a:schemeClr>
                </a:solidFill>
              </a:rPr>
              <a:t> </a:t>
            </a:r>
            <a:r>
              <a:rPr lang="en-US" sz="1700" dirty="0" err="1">
                <a:solidFill>
                  <a:schemeClr val="tx1">
                    <a:lumMod val="75000"/>
                    <a:lumOff val="25000"/>
                  </a:schemeClr>
                </a:solidFill>
              </a:rPr>
              <a:t>dane</a:t>
            </a:r>
            <a:r>
              <a:rPr lang="en-US" sz="1700" dirty="0">
                <a:solidFill>
                  <a:schemeClr val="tx1">
                    <a:lumMod val="75000"/>
                    <a:lumOff val="25000"/>
                  </a:schemeClr>
                </a:solidFill>
              </a:rPr>
              <a:t> </a:t>
            </a:r>
            <a:r>
              <a:rPr lang="en-US" sz="1700" dirty="0" err="1">
                <a:solidFill>
                  <a:schemeClr val="tx1">
                    <a:lumMod val="75000"/>
                    <a:lumOff val="25000"/>
                  </a:schemeClr>
                </a:solidFill>
              </a:rPr>
              <a:t>wejściowe</a:t>
            </a:r>
            <a:r>
              <a:rPr lang="en-US" sz="1700" dirty="0">
                <a:solidFill>
                  <a:schemeClr val="tx1">
                    <a:lumMod val="75000"/>
                    <a:lumOff val="25000"/>
                  </a:schemeClr>
                </a:solidFill>
              </a:rPr>
              <a:t> x </a:t>
            </a:r>
            <a:r>
              <a:rPr lang="en-US" sz="1700" dirty="0" err="1">
                <a:solidFill>
                  <a:schemeClr val="tx1">
                    <a:lumMod val="75000"/>
                    <a:lumOff val="25000"/>
                  </a:schemeClr>
                </a:solidFill>
              </a:rPr>
              <a:t>na</a:t>
            </a:r>
            <a:r>
              <a:rPr lang="en-US" sz="1700" dirty="0">
                <a:solidFill>
                  <a:schemeClr val="tx1">
                    <a:lumMod val="75000"/>
                    <a:lumOff val="25000"/>
                  </a:schemeClr>
                </a:solidFill>
              </a:rPr>
              <a:t> </a:t>
            </a:r>
            <a:r>
              <a:rPr lang="en-US" sz="1700" dirty="0" err="1">
                <a:solidFill>
                  <a:schemeClr val="tx1">
                    <a:lumMod val="75000"/>
                    <a:lumOff val="25000"/>
                  </a:schemeClr>
                </a:solidFill>
              </a:rPr>
              <a:t>przestrzeń</a:t>
            </a:r>
            <a:r>
              <a:rPr lang="en-US" sz="1700" dirty="0">
                <a:solidFill>
                  <a:schemeClr val="tx1">
                    <a:lumMod val="75000"/>
                    <a:lumOff val="25000"/>
                  </a:schemeClr>
                </a:solidFill>
              </a:rPr>
              <a:t> </a:t>
            </a:r>
            <a:r>
              <a:rPr lang="en-US" sz="1700" dirty="0" err="1">
                <a:solidFill>
                  <a:schemeClr val="tx1">
                    <a:lumMod val="75000"/>
                    <a:lumOff val="25000"/>
                  </a:schemeClr>
                </a:solidFill>
              </a:rPr>
              <a:t>latentną</a:t>
            </a:r>
            <a:r>
              <a:rPr lang="en-US" sz="1700" dirty="0">
                <a:solidFill>
                  <a:schemeClr val="tx1">
                    <a:lumMod val="75000"/>
                    <a:lumOff val="25000"/>
                  </a:schemeClr>
                </a:solidFill>
              </a:rPr>
              <a:t> z o </a:t>
            </a:r>
            <a:r>
              <a:rPr lang="en-US" sz="1700" dirty="0" err="1">
                <a:solidFill>
                  <a:schemeClr val="tx1">
                    <a:lumMod val="75000"/>
                    <a:lumOff val="25000"/>
                  </a:schemeClr>
                </a:solidFill>
              </a:rPr>
              <a:t>niższej</a:t>
            </a:r>
            <a:r>
              <a:rPr lang="en-US" sz="1700" dirty="0">
                <a:solidFill>
                  <a:schemeClr val="tx1">
                    <a:lumMod val="75000"/>
                    <a:lumOff val="25000"/>
                  </a:schemeClr>
                </a:solidFill>
              </a:rPr>
              <a:t> </a:t>
            </a:r>
            <a:r>
              <a:rPr lang="en-US" sz="1700" dirty="0" err="1">
                <a:solidFill>
                  <a:schemeClr val="tx1">
                    <a:lumMod val="75000"/>
                    <a:lumOff val="25000"/>
                  </a:schemeClr>
                </a:solidFill>
              </a:rPr>
              <a:t>liczbie</a:t>
            </a:r>
            <a:r>
              <a:rPr lang="en-US" sz="1700" dirty="0">
                <a:solidFill>
                  <a:schemeClr val="tx1">
                    <a:lumMod val="75000"/>
                    <a:lumOff val="25000"/>
                  </a:schemeClr>
                </a:solidFill>
              </a:rPr>
              <a:t> </a:t>
            </a:r>
            <a:r>
              <a:rPr lang="en-US" sz="1700" dirty="0" err="1">
                <a:solidFill>
                  <a:schemeClr val="tx1">
                    <a:lumMod val="75000"/>
                    <a:lumOff val="25000"/>
                  </a:schemeClr>
                </a:solidFill>
              </a:rPr>
              <a:t>wymiarów</a:t>
            </a:r>
            <a:r>
              <a:rPr lang="en-US" sz="1700" dirty="0">
                <a:solidFill>
                  <a:schemeClr val="tx1">
                    <a:lumMod val="75000"/>
                    <a:lumOff val="25000"/>
                  </a:schemeClr>
                </a:solidFill>
              </a:rPr>
              <a:t>.</a:t>
            </a:r>
          </a:p>
          <a:p>
            <a:pPr>
              <a:spcBef>
                <a:spcPts val="1000"/>
              </a:spcBef>
              <a:buClr>
                <a:schemeClr val="accent1"/>
              </a:buClr>
              <a:buSzPct val="80000"/>
              <a:buFont typeface="Wingdings 3" charset="2"/>
              <a:buChar char=""/>
            </a:pPr>
            <a:r>
              <a:rPr lang="en-US" sz="1700" dirty="0" err="1">
                <a:solidFill>
                  <a:schemeClr val="tx1">
                    <a:lumMod val="75000"/>
                    <a:lumOff val="25000"/>
                  </a:schemeClr>
                </a:solidFill>
              </a:rPr>
              <a:t>Zwykle</a:t>
            </a:r>
            <a:r>
              <a:rPr lang="en-US" sz="1700" dirty="0">
                <a:solidFill>
                  <a:schemeClr val="tx1">
                    <a:lumMod val="75000"/>
                    <a:lumOff val="25000"/>
                  </a:schemeClr>
                </a:solidFill>
              </a:rPr>
              <a:t> </a:t>
            </a:r>
            <a:r>
              <a:rPr lang="en-US" sz="1700" dirty="0" err="1">
                <a:solidFill>
                  <a:schemeClr val="tx1">
                    <a:lumMod val="75000"/>
                    <a:lumOff val="25000"/>
                  </a:schemeClr>
                </a:solidFill>
              </a:rPr>
              <a:t>składa</a:t>
            </a:r>
            <a:r>
              <a:rPr lang="en-US" sz="1700" dirty="0">
                <a:solidFill>
                  <a:schemeClr val="tx1">
                    <a:lumMod val="75000"/>
                    <a:lumOff val="25000"/>
                  </a:schemeClr>
                </a:solidFill>
              </a:rPr>
              <a:t> </a:t>
            </a:r>
            <a:r>
              <a:rPr lang="en-US" sz="1700" dirty="0" err="1">
                <a:solidFill>
                  <a:schemeClr val="tx1">
                    <a:lumMod val="75000"/>
                    <a:lumOff val="25000"/>
                  </a:schemeClr>
                </a:solidFill>
              </a:rPr>
              <a:t>się</a:t>
            </a:r>
            <a:r>
              <a:rPr lang="en-US" sz="1700" dirty="0">
                <a:solidFill>
                  <a:schemeClr val="tx1">
                    <a:lumMod val="75000"/>
                    <a:lumOff val="25000"/>
                  </a:schemeClr>
                </a:solidFill>
              </a:rPr>
              <a:t> z </a:t>
            </a:r>
            <a:r>
              <a:rPr lang="en-US" sz="1700" dirty="0" err="1">
                <a:solidFill>
                  <a:schemeClr val="tx1">
                    <a:lumMod val="75000"/>
                    <a:lumOff val="25000"/>
                  </a:schemeClr>
                </a:solidFill>
              </a:rPr>
              <a:t>warstw</a:t>
            </a:r>
            <a:r>
              <a:rPr lang="en-US" sz="1700" dirty="0">
                <a:solidFill>
                  <a:schemeClr val="tx1">
                    <a:lumMod val="75000"/>
                    <a:lumOff val="25000"/>
                  </a:schemeClr>
                </a:solidFill>
              </a:rPr>
              <a:t> w </a:t>
            </a:r>
            <a:r>
              <a:rPr lang="en-US" sz="1700" dirty="0" err="1">
                <a:solidFill>
                  <a:schemeClr val="tx1">
                    <a:lumMod val="75000"/>
                    <a:lumOff val="25000"/>
                  </a:schemeClr>
                </a:solidFill>
              </a:rPr>
              <a:t>pełni</a:t>
            </a:r>
            <a:r>
              <a:rPr lang="en-US" sz="1700" dirty="0">
                <a:solidFill>
                  <a:schemeClr val="tx1">
                    <a:lumMod val="75000"/>
                    <a:lumOff val="25000"/>
                  </a:schemeClr>
                </a:solidFill>
              </a:rPr>
              <a:t> </a:t>
            </a:r>
            <a:r>
              <a:rPr lang="en-US" sz="1700" dirty="0" err="1">
                <a:solidFill>
                  <a:schemeClr val="tx1">
                    <a:lumMod val="75000"/>
                    <a:lumOff val="25000"/>
                  </a:schemeClr>
                </a:solidFill>
              </a:rPr>
              <a:t>połączonych</a:t>
            </a:r>
            <a:r>
              <a:rPr lang="en-US" sz="1700" dirty="0">
                <a:solidFill>
                  <a:schemeClr val="tx1">
                    <a:lumMod val="75000"/>
                    <a:lumOff val="25000"/>
                  </a:schemeClr>
                </a:solidFill>
              </a:rPr>
              <a:t> (fully connected) </a:t>
            </a:r>
            <a:r>
              <a:rPr lang="en-US" sz="1700" dirty="0" err="1">
                <a:solidFill>
                  <a:schemeClr val="tx1">
                    <a:lumMod val="75000"/>
                    <a:lumOff val="25000"/>
                  </a:schemeClr>
                </a:solidFill>
              </a:rPr>
              <a:t>lub</a:t>
            </a:r>
            <a:r>
              <a:rPr lang="en-US" sz="1700" dirty="0">
                <a:solidFill>
                  <a:schemeClr val="tx1">
                    <a:lumMod val="75000"/>
                    <a:lumOff val="25000"/>
                  </a:schemeClr>
                </a:solidFill>
              </a:rPr>
              <a:t> </a:t>
            </a:r>
            <a:r>
              <a:rPr lang="en-US" sz="1700" dirty="0" err="1">
                <a:solidFill>
                  <a:schemeClr val="tx1">
                    <a:lumMod val="75000"/>
                    <a:lumOff val="25000"/>
                  </a:schemeClr>
                </a:solidFill>
              </a:rPr>
              <a:t>konwolucyjnych</a:t>
            </a:r>
            <a:r>
              <a:rPr lang="en-US" sz="1700" dirty="0">
                <a:solidFill>
                  <a:schemeClr val="tx1">
                    <a:lumMod val="75000"/>
                    <a:lumOff val="25000"/>
                  </a:schemeClr>
                </a:solidFill>
              </a:rPr>
              <a:t> (w </a:t>
            </a:r>
            <a:r>
              <a:rPr lang="en-US" sz="1700" dirty="0" err="1">
                <a:solidFill>
                  <a:schemeClr val="tx1">
                    <a:lumMod val="75000"/>
                    <a:lumOff val="25000"/>
                  </a:schemeClr>
                </a:solidFill>
              </a:rPr>
              <a:t>przypadku</a:t>
            </a:r>
            <a:r>
              <a:rPr lang="en-US" sz="1700" dirty="0">
                <a:solidFill>
                  <a:schemeClr val="tx1">
                    <a:lumMod val="75000"/>
                    <a:lumOff val="25000"/>
                  </a:schemeClr>
                </a:solidFill>
              </a:rPr>
              <a:t> </a:t>
            </a:r>
            <a:r>
              <a:rPr lang="en-US" sz="1700" dirty="0" err="1">
                <a:solidFill>
                  <a:schemeClr val="tx1">
                    <a:lumMod val="75000"/>
                    <a:lumOff val="25000"/>
                  </a:schemeClr>
                </a:solidFill>
              </a:rPr>
              <a:t>danych</a:t>
            </a:r>
            <a:r>
              <a:rPr lang="en-US" sz="1700" dirty="0">
                <a:solidFill>
                  <a:schemeClr val="tx1">
                    <a:lumMod val="75000"/>
                    <a:lumOff val="25000"/>
                  </a:schemeClr>
                </a:solidFill>
              </a:rPr>
              <a:t> </a:t>
            </a:r>
            <a:r>
              <a:rPr lang="en-US" sz="1700" dirty="0" err="1">
                <a:solidFill>
                  <a:schemeClr val="tx1">
                    <a:lumMod val="75000"/>
                    <a:lumOff val="25000"/>
                  </a:schemeClr>
                </a:solidFill>
              </a:rPr>
              <a:t>obrazowych</a:t>
            </a:r>
            <a:r>
              <a:rPr lang="en-US" sz="1700" dirty="0">
                <a:solidFill>
                  <a:schemeClr val="tx1">
                    <a:lumMod val="75000"/>
                    <a:lumOff val="25000"/>
                  </a:schemeClr>
                </a:solidFill>
              </a:rPr>
              <a:t>).</a:t>
            </a:r>
          </a:p>
        </p:txBody>
      </p:sp>
      <p:pic>
        <p:nvPicPr>
          <p:cNvPr id="5" name="Obraz 4">
            <a:extLst>
              <a:ext uri="{FF2B5EF4-FFF2-40B4-BE49-F238E27FC236}">
                <a16:creationId xmlns:a16="http://schemas.microsoft.com/office/drawing/2014/main" id="{34168AA7-976A-C4C0-1636-448C1E64DAD3}"/>
              </a:ext>
            </a:extLst>
          </p:cNvPr>
          <p:cNvPicPr>
            <a:picLocks noChangeAspect="1"/>
          </p:cNvPicPr>
          <p:nvPr/>
        </p:nvPicPr>
        <p:blipFill>
          <a:blip r:embed="rId3"/>
          <a:srcRect l="1160" r="2022" b="2"/>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Tree>
    <p:extLst>
      <p:ext uri="{BB962C8B-B14F-4D97-AF65-F5344CB8AC3E}">
        <p14:creationId xmlns:p14="http://schemas.microsoft.com/office/powerpoint/2010/main" val="2524296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15" name="Rectangle 14">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A86F95F8-0FE5-7F72-1E9C-20136B68F14E}"/>
              </a:ext>
            </a:extLst>
          </p:cNvPr>
          <p:cNvSpPr>
            <a:spLocks noGrp="1"/>
          </p:cNvSpPr>
          <p:nvPr>
            <p:ph type="title"/>
          </p:nvPr>
        </p:nvSpPr>
        <p:spPr>
          <a:xfrm>
            <a:off x="561110" y="1241266"/>
            <a:ext cx="4089633" cy="3153753"/>
          </a:xfrm>
        </p:spPr>
        <p:txBody>
          <a:bodyPr vert="horz" lIns="91440" tIns="45720" rIns="91440" bIns="45720" rtlCol="0" anchor="b">
            <a:normAutofit/>
          </a:bodyPr>
          <a:lstStyle/>
          <a:p>
            <a:r>
              <a:rPr lang="pl-PL" sz="4800" dirty="0" err="1">
                <a:solidFill>
                  <a:schemeClr val="tx2"/>
                </a:solidFill>
              </a:rPr>
              <a:t>Autoenkoder</a:t>
            </a:r>
            <a:r>
              <a:rPr lang="pl-PL" sz="4800" dirty="0">
                <a:solidFill>
                  <a:schemeClr val="tx2"/>
                </a:solidFill>
              </a:rPr>
              <a:t> przepełniony</a:t>
            </a:r>
            <a:endParaRPr lang="en-US" sz="4800" dirty="0">
              <a:solidFill>
                <a:schemeClr val="tx2"/>
              </a:solidFill>
            </a:endParaRPr>
          </a:p>
        </p:txBody>
      </p:sp>
      <p:pic>
        <p:nvPicPr>
          <p:cNvPr id="4" name="Obraz 3" descr="Obraz zawierający krąg, diagram, zrzut ekranu, design&#10;&#10;Opis wygenerowany automatycznie">
            <a:extLst>
              <a:ext uri="{FF2B5EF4-FFF2-40B4-BE49-F238E27FC236}">
                <a16:creationId xmlns:a16="http://schemas.microsoft.com/office/drawing/2014/main" id="{D2C0F476-EDA1-799B-D60F-1B93C40D0BC1}"/>
              </a:ext>
            </a:extLst>
          </p:cNvPr>
          <p:cNvPicPr>
            <a:picLocks noChangeAspect="1"/>
          </p:cNvPicPr>
          <p:nvPr/>
        </p:nvPicPr>
        <p:blipFill>
          <a:blip r:embed="rId3"/>
          <a:srcRect t="3920" r="2" b="10021"/>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9"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Tree>
    <p:extLst>
      <p:ext uri="{BB962C8B-B14F-4D97-AF65-F5344CB8AC3E}">
        <p14:creationId xmlns:p14="http://schemas.microsoft.com/office/powerpoint/2010/main" val="317312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8A4A89-7D2A-9678-5E63-1F9D5B0A8C4C}"/>
              </a:ext>
            </a:extLst>
          </p:cNvPr>
          <p:cNvSpPr>
            <a:spLocks noGrp="1"/>
          </p:cNvSpPr>
          <p:nvPr>
            <p:ph type="title"/>
          </p:nvPr>
        </p:nvSpPr>
        <p:spPr/>
        <p:txBody>
          <a:bodyPr/>
          <a:lstStyle/>
          <a:p>
            <a:endParaRPr lang="pl-PL"/>
          </a:p>
        </p:txBody>
      </p:sp>
      <p:sp>
        <p:nvSpPr>
          <p:cNvPr id="5" name="pole tekstowe 4">
            <a:extLst>
              <a:ext uri="{FF2B5EF4-FFF2-40B4-BE49-F238E27FC236}">
                <a16:creationId xmlns:a16="http://schemas.microsoft.com/office/drawing/2014/main" id="{B10315B9-628D-D6C5-CFBD-4389AD52C607}"/>
              </a:ext>
            </a:extLst>
          </p:cNvPr>
          <p:cNvSpPr txBox="1"/>
          <p:nvPr/>
        </p:nvSpPr>
        <p:spPr>
          <a:xfrm>
            <a:off x="1413121" y="2366432"/>
            <a:ext cx="8245078" cy="3693319"/>
          </a:xfrm>
          <a:prstGeom prst="rect">
            <a:avLst/>
          </a:prstGeom>
          <a:noFill/>
        </p:spPr>
        <p:txBody>
          <a:bodyPr wrap="square">
            <a:spAutoFit/>
          </a:bodyPr>
          <a:lstStyle/>
          <a:p>
            <a:r>
              <a:rPr lang="pl-PL" dirty="0" err="1"/>
              <a:t>Latentna</a:t>
            </a:r>
            <a:r>
              <a:rPr lang="pl-PL" dirty="0"/>
              <a:t> przestrzeń:</a:t>
            </a:r>
          </a:p>
          <a:p>
            <a:endParaRPr lang="pl-PL" dirty="0"/>
          </a:p>
          <a:p>
            <a:r>
              <a:rPr lang="pl-PL" dirty="0"/>
              <a:t>Reprezentacja danych w formie skompresowanej.</a:t>
            </a:r>
          </a:p>
          <a:p>
            <a:r>
              <a:rPr lang="pl-PL" dirty="0"/>
              <a:t>Wymiary przestrzeni </a:t>
            </a:r>
            <a:r>
              <a:rPr lang="pl-PL" dirty="0" err="1"/>
              <a:t>latentnej</a:t>
            </a:r>
            <a:r>
              <a:rPr lang="pl-PL" dirty="0"/>
              <a:t> są zazwyczaj mniejsze niż wymiary danych wejściowych, co zmusza model do wychwycenia istotnych cech danych.</a:t>
            </a:r>
          </a:p>
          <a:p>
            <a:endParaRPr lang="pl-PL" dirty="0"/>
          </a:p>
          <a:p>
            <a:r>
              <a:rPr lang="pl-PL" dirty="0"/>
              <a:t>Dekoder:</a:t>
            </a:r>
          </a:p>
          <a:p>
            <a:endParaRPr lang="pl-PL" dirty="0"/>
          </a:p>
          <a:p>
            <a:r>
              <a:rPr lang="pl-PL" dirty="0"/>
              <a:t>Odpowiada za odtworzenie danych wejściowych na podstawie reprezentacji </a:t>
            </a:r>
            <a:r>
              <a:rPr lang="pl-PL" dirty="0" err="1"/>
              <a:t>latentnej</a:t>
            </a:r>
            <a:r>
              <a:rPr lang="pl-PL" dirty="0"/>
              <a:t> z.</a:t>
            </a:r>
          </a:p>
          <a:p>
            <a:r>
              <a:rPr lang="pl-PL" dirty="0"/>
              <a:t>Mapuje z czyli rekonstrukcję danych wejściowych.</a:t>
            </a:r>
          </a:p>
          <a:p>
            <a:r>
              <a:rPr lang="pl-PL" dirty="0"/>
              <a:t>Ma strukturę odwrotną do </a:t>
            </a:r>
            <a:r>
              <a:rPr lang="pl-PL" dirty="0" err="1"/>
              <a:t>enkodera</a:t>
            </a:r>
            <a:r>
              <a:rPr lang="pl-PL" dirty="0"/>
              <a:t>.</a:t>
            </a:r>
          </a:p>
        </p:txBody>
      </p:sp>
    </p:spTree>
    <p:extLst>
      <p:ext uri="{BB962C8B-B14F-4D97-AF65-F5344CB8AC3E}">
        <p14:creationId xmlns:p14="http://schemas.microsoft.com/office/powerpoint/2010/main" val="198465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E90B23-BFC9-89EF-CD09-72AD38763E4C}"/>
              </a:ext>
            </a:extLst>
          </p:cNvPr>
          <p:cNvSpPr>
            <a:spLocks noGrp="1"/>
          </p:cNvSpPr>
          <p:nvPr>
            <p:ph type="title"/>
          </p:nvPr>
        </p:nvSpPr>
        <p:spPr/>
        <p:txBody>
          <a:bodyPr/>
          <a:lstStyle/>
          <a:p>
            <a:r>
              <a:rPr lang="pl-PL" sz="3600" b="1" dirty="0"/>
              <a:t>Typy </a:t>
            </a:r>
            <a:r>
              <a:rPr lang="pl-PL" sz="3600" b="1" dirty="0" err="1"/>
              <a:t>autoenkoderów</a:t>
            </a:r>
            <a:endParaRPr lang="pl-PL" dirty="0"/>
          </a:p>
        </p:txBody>
      </p:sp>
      <p:sp>
        <p:nvSpPr>
          <p:cNvPr id="4" name="pole tekstowe 3">
            <a:extLst>
              <a:ext uri="{FF2B5EF4-FFF2-40B4-BE49-F238E27FC236}">
                <a16:creationId xmlns:a16="http://schemas.microsoft.com/office/drawing/2014/main" id="{CB57CEAC-1282-6236-9302-27895ADFCC79}"/>
              </a:ext>
            </a:extLst>
          </p:cNvPr>
          <p:cNvSpPr txBox="1"/>
          <p:nvPr/>
        </p:nvSpPr>
        <p:spPr>
          <a:xfrm>
            <a:off x="1300734" y="2775036"/>
            <a:ext cx="8318754" cy="2677656"/>
          </a:xfrm>
          <a:prstGeom prst="rect">
            <a:avLst/>
          </a:prstGeom>
          <a:noFill/>
        </p:spPr>
        <p:txBody>
          <a:bodyPr wrap="square">
            <a:spAutoFit/>
          </a:bodyPr>
          <a:lstStyle/>
          <a:p>
            <a:endParaRPr lang="pl-PL" sz="2400" b="1" dirty="0"/>
          </a:p>
          <a:p>
            <a:pPr>
              <a:buFont typeface="+mj-lt"/>
              <a:buAutoNum type="arabicPeriod"/>
            </a:pPr>
            <a:r>
              <a:rPr lang="pl-PL" sz="2400" b="1" dirty="0"/>
              <a:t>Prosty </a:t>
            </a:r>
            <a:r>
              <a:rPr lang="pl-PL" sz="2400" b="1" dirty="0" err="1"/>
              <a:t>autoenkoder</a:t>
            </a:r>
            <a:endParaRPr lang="pl-PL" sz="2400" dirty="0"/>
          </a:p>
          <a:p>
            <a:pPr>
              <a:buFont typeface="+mj-lt"/>
              <a:buAutoNum type="arabicPeriod"/>
            </a:pPr>
            <a:r>
              <a:rPr lang="pl-PL" sz="2400" b="1" dirty="0" err="1"/>
              <a:t>Autoenkoder</a:t>
            </a:r>
            <a:r>
              <a:rPr lang="pl-PL" sz="2400" b="1" dirty="0"/>
              <a:t> szumu (</a:t>
            </a:r>
            <a:r>
              <a:rPr lang="pl-PL" sz="2400" b="1" dirty="0" err="1"/>
              <a:t>Denoising</a:t>
            </a:r>
            <a:r>
              <a:rPr lang="pl-PL" sz="2400" b="1" dirty="0"/>
              <a:t> </a:t>
            </a:r>
            <a:r>
              <a:rPr lang="pl-PL" sz="2400" b="1" dirty="0" err="1"/>
              <a:t>Autoencoder</a:t>
            </a:r>
            <a:r>
              <a:rPr lang="pl-PL" sz="2400" b="1" dirty="0"/>
              <a:t>)</a:t>
            </a:r>
            <a:endParaRPr lang="pl-PL" sz="2400" dirty="0"/>
          </a:p>
          <a:p>
            <a:pPr>
              <a:buFont typeface="+mj-lt"/>
              <a:buAutoNum type="arabicPeriod"/>
            </a:pPr>
            <a:r>
              <a:rPr lang="pl-PL" sz="2400" b="1" dirty="0" err="1"/>
              <a:t>Sparse</a:t>
            </a:r>
            <a:r>
              <a:rPr lang="pl-PL" sz="2400" b="1" dirty="0"/>
              <a:t> </a:t>
            </a:r>
            <a:r>
              <a:rPr lang="pl-PL" sz="2400" b="1" dirty="0" err="1"/>
              <a:t>Autoencoder</a:t>
            </a:r>
            <a:endParaRPr lang="pl-PL" sz="2400" dirty="0"/>
          </a:p>
          <a:p>
            <a:pPr>
              <a:buFont typeface="+mj-lt"/>
              <a:buAutoNum type="arabicPeriod"/>
            </a:pPr>
            <a:r>
              <a:rPr lang="pl-PL" sz="2400" b="1" dirty="0"/>
              <a:t>Wariacyjny </a:t>
            </a:r>
            <a:r>
              <a:rPr lang="pl-PL" sz="2400" b="1" dirty="0" err="1"/>
              <a:t>autoenkoder</a:t>
            </a:r>
            <a:r>
              <a:rPr lang="pl-PL" sz="2400" b="1" dirty="0"/>
              <a:t> (VAE)</a:t>
            </a:r>
            <a:endParaRPr lang="pl-PL" sz="2400" dirty="0"/>
          </a:p>
          <a:p>
            <a:pPr>
              <a:buFont typeface="+mj-lt"/>
              <a:buAutoNum type="arabicPeriod"/>
            </a:pPr>
            <a:r>
              <a:rPr lang="pl-PL" sz="2400" b="1" dirty="0" err="1"/>
              <a:t>Convolutional</a:t>
            </a:r>
            <a:r>
              <a:rPr lang="pl-PL" sz="2400" b="1" dirty="0"/>
              <a:t> </a:t>
            </a:r>
            <a:r>
              <a:rPr lang="pl-PL" sz="2400" b="1" dirty="0" err="1"/>
              <a:t>Autoencoder</a:t>
            </a:r>
            <a:r>
              <a:rPr lang="pl-PL" sz="2400" b="1" dirty="0"/>
              <a:t> (CAE)</a:t>
            </a:r>
            <a:endParaRPr lang="pl-PL" sz="2400" dirty="0"/>
          </a:p>
          <a:p>
            <a:pPr>
              <a:buFont typeface="+mj-lt"/>
              <a:buAutoNum type="arabicPeriod"/>
            </a:pPr>
            <a:r>
              <a:rPr lang="pl-PL" sz="2400" b="1" dirty="0" err="1"/>
              <a:t>Contractive</a:t>
            </a:r>
            <a:r>
              <a:rPr lang="pl-PL" sz="2400" b="1" dirty="0"/>
              <a:t> </a:t>
            </a:r>
            <a:r>
              <a:rPr lang="pl-PL" sz="2400" b="1" dirty="0" err="1"/>
              <a:t>Autoencoder</a:t>
            </a:r>
            <a:endParaRPr lang="pl-PL" sz="2400" dirty="0"/>
          </a:p>
        </p:txBody>
      </p:sp>
    </p:spTree>
    <p:extLst>
      <p:ext uri="{BB962C8B-B14F-4D97-AF65-F5344CB8AC3E}">
        <p14:creationId xmlns:p14="http://schemas.microsoft.com/office/powerpoint/2010/main" val="1105968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89F9386-15AC-FF45-E9DC-9157FF30671B}"/>
              </a:ext>
            </a:extLst>
          </p:cNvPr>
          <p:cNvSpPr>
            <a:spLocks noGrp="1"/>
          </p:cNvSpPr>
          <p:nvPr>
            <p:ph type="title"/>
          </p:nvPr>
        </p:nvSpPr>
        <p:spPr/>
        <p:txBody>
          <a:bodyPr/>
          <a:lstStyle/>
          <a:p>
            <a:r>
              <a:rPr lang="pl-PL" dirty="0"/>
              <a:t>Zastosowania </a:t>
            </a:r>
            <a:r>
              <a:rPr lang="pl-PL" dirty="0" err="1"/>
              <a:t>autoenkoderów</a:t>
            </a:r>
            <a:endParaRPr lang="pl-PL" dirty="0"/>
          </a:p>
        </p:txBody>
      </p:sp>
      <p:sp>
        <p:nvSpPr>
          <p:cNvPr id="3" name="Rectangle 1">
            <a:extLst>
              <a:ext uri="{FF2B5EF4-FFF2-40B4-BE49-F238E27FC236}">
                <a16:creationId xmlns:a16="http://schemas.microsoft.com/office/drawing/2014/main" id="{2CDA8C4F-5CD0-2F75-A487-B3ED176A1D61}"/>
              </a:ext>
            </a:extLst>
          </p:cNvPr>
          <p:cNvSpPr>
            <a:spLocks noChangeArrowheads="1"/>
          </p:cNvSpPr>
          <p:nvPr/>
        </p:nvSpPr>
        <p:spPr bwMode="auto">
          <a:xfrm>
            <a:off x="475488" y="2837748"/>
            <a:ext cx="1184484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a:ln>
                  <a:noFill/>
                </a:ln>
                <a:solidFill>
                  <a:schemeClr val="tx1"/>
                </a:solidFill>
                <a:effectLst/>
                <a:latin typeface="Arial" panose="020B0604020202020204" pitchFamily="34" charset="0"/>
              </a:rPr>
              <a:t>Redukcja wymiarowości</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Zastępują tradycyjne metody, takie jak PCA, umożliwiając nieliniową redukcję wymiarów.</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a:ln>
                  <a:noFill/>
                </a:ln>
                <a:solidFill>
                  <a:schemeClr val="tx1"/>
                </a:solidFill>
                <a:effectLst/>
                <a:latin typeface="Arial" panose="020B0604020202020204" pitchFamily="34" charset="0"/>
              </a:rPr>
              <a:t>Wykrywanie anomalii</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Trenuje się je na danych normalnych, a duży błąd rekonstrukcji wskazuje na anomalię.</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a:ln>
                  <a:noFill/>
                </a:ln>
                <a:solidFill>
                  <a:schemeClr val="tx1"/>
                </a:solidFill>
                <a:effectLst/>
                <a:latin typeface="Arial" panose="020B0604020202020204" pitchFamily="34" charset="0"/>
              </a:rPr>
              <a:t>Generowanie danych</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Wariacyjne </a:t>
            </a:r>
            <a:r>
              <a:rPr kumimoji="0" lang="pl-PL" altLang="pl-PL" sz="1800" b="0" i="0" u="none" strike="noStrike" cap="none" normalizeH="0" baseline="0" dirty="0" err="1">
                <a:ln>
                  <a:noFill/>
                </a:ln>
                <a:solidFill>
                  <a:schemeClr val="tx1"/>
                </a:solidFill>
                <a:effectLst/>
                <a:latin typeface="Arial" panose="020B0604020202020204" pitchFamily="34" charset="0"/>
              </a:rPr>
              <a:t>autoenkodery</a:t>
            </a:r>
            <a:r>
              <a:rPr kumimoji="0" lang="pl-PL" altLang="pl-PL" sz="1800" b="0" i="0" u="none" strike="noStrike" cap="none" normalizeH="0" baseline="0" dirty="0">
                <a:ln>
                  <a:noFill/>
                </a:ln>
                <a:solidFill>
                  <a:schemeClr val="tx1"/>
                </a:solidFill>
                <a:effectLst/>
                <a:latin typeface="Arial" panose="020B0604020202020204" pitchFamily="34" charset="0"/>
              </a:rPr>
              <a:t> (VAE) są stosowane do generowania nowych próbek danych, np. obrazów lub dźwięku.</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err="1">
                <a:ln>
                  <a:noFill/>
                </a:ln>
                <a:solidFill>
                  <a:schemeClr val="tx1"/>
                </a:solidFill>
                <a:effectLst/>
                <a:latin typeface="Arial" panose="020B0604020202020204" pitchFamily="34" charset="0"/>
              </a:rPr>
              <a:t>Denoising</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Usuwanie szumu z obrazów, tekstu lub innych danych.</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err="1">
                <a:ln>
                  <a:noFill/>
                </a:ln>
                <a:solidFill>
                  <a:schemeClr val="tx1"/>
                </a:solidFill>
                <a:effectLst/>
                <a:latin typeface="Arial" panose="020B0604020202020204" pitchFamily="34" charset="0"/>
              </a:rPr>
              <a:t>Pretrening</a:t>
            </a:r>
            <a:r>
              <a:rPr kumimoji="0" lang="pl-PL" altLang="pl-PL" sz="1800" b="1" i="0" u="none" strike="noStrike" cap="none" normalizeH="0" baseline="0" dirty="0">
                <a:ln>
                  <a:noFill/>
                </a:ln>
                <a:solidFill>
                  <a:schemeClr val="tx1"/>
                </a:solidFill>
                <a:effectLst/>
                <a:latin typeface="Arial" panose="020B0604020202020204" pitchFamily="34" charset="0"/>
              </a:rPr>
              <a:t> modeli</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err="1">
                <a:ln>
                  <a:noFill/>
                </a:ln>
                <a:solidFill>
                  <a:schemeClr val="tx1"/>
                </a:solidFill>
                <a:effectLst/>
                <a:latin typeface="Arial" panose="020B0604020202020204" pitchFamily="34" charset="0"/>
              </a:rPr>
              <a:t>Latentna</a:t>
            </a:r>
            <a:r>
              <a:rPr kumimoji="0" lang="pl-PL" altLang="pl-PL" sz="1800" b="0" i="0" u="none" strike="noStrike" cap="none" normalizeH="0" baseline="0" dirty="0">
                <a:ln>
                  <a:noFill/>
                </a:ln>
                <a:solidFill>
                  <a:schemeClr val="tx1"/>
                </a:solidFill>
                <a:effectLst/>
                <a:latin typeface="Arial" panose="020B0604020202020204" pitchFamily="34" charset="0"/>
              </a:rPr>
              <a:t> przestrzeń może służyć jako wejście do dalszych modeli klasyfikacyjnych lub regresyjnych.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2784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F91D443-0727-0413-70BF-B63FC3D66707}"/>
              </a:ext>
            </a:extLst>
          </p:cNvPr>
          <p:cNvSpPr>
            <a:spLocks noGrp="1"/>
          </p:cNvSpPr>
          <p:nvPr>
            <p:ph type="body" sz="quarter" idx="25"/>
          </p:nvPr>
        </p:nvSpPr>
        <p:spPr/>
        <p:txBody>
          <a:bodyPr/>
          <a:lstStyle/>
          <a:p>
            <a:r>
              <a:rPr lang="pl-PL" dirty="0">
                <a:solidFill>
                  <a:schemeClr val="bg1"/>
                </a:solidFill>
              </a:rPr>
              <a:t>TRANSFORMER</a:t>
            </a:r>
          </a:p>
        </p:txBody>
      </p:sp>
      <p:pic>
        <p:nvPicPr>
          <p:cNvPr id="4" name="Obraz 3" descr="Obraz zawierający tekst, diagram, zrzut ekranu, Plan&#10;&#10;Opis wygenerowany automatycznie">
            <a:extLst>
              <a:ext uri="{FF2B5EF4-FFF2-40B4-BE49-F238E27FC236}">
                <a16:creationId xmlns:a16="http://schemas.microsoft.com/office/drawing/2014/main" id="{59334DFD-E0D2-DE08-5BE6-AAFDB86A341E}"/>
              </a:ext>
            </a:extLst>
          </p:cNvPr>
          <p:cNvPicPr>
            <a:picLocks noChangeAspect="1"/>
          </p:cNvPicPr>
          <p:nvPr/>
        </p:nvPicPr>
        <p:blipFill>
          <a:blip r:embed="rId2"/>
          <a:stretch>
            <a:fillRect/>
          </a:stretch>
        </p:blipFill>
        <p:spPr>
          <a:xfrm>
            <a:off x="7426969" y="0"/>
            <a:ext cx="4623200" cy="6767147"/>
          </a:xfrm>
          <a:prstGeom prst="rect">
            <a:avLst/>
          </a:prstGeom>
        </p:spPr>
      </p:pic>
      <p:sp>
        <p:nvSpPr>
          <p:cNvPr id="5" name="pole tekstowe 4">
            <a:extLst>
              <a:ext uri="{FF2B5EF4-FFF2-40B4-BE49-F238E27FC236}">
                <a16:creationId xmlns:a16="http://schemas.microsoft.com/office/drawing/2014/main" id="{3141BFFC-616B-1CED-CC15-4D53C77C2A7B}"/>
              </a:ext>
            </a:extLst>
          </p:cNvPr>
          <p:cNvSpPr txBox="1"/>
          <p:nvPr/>
        </p:nvSpPr>
        <p:spPr>
          <a:xfrm>
            <a:off x="413766" y="2188350"/>
            <a:ext cx="6782562" cy="4524315"/>
          </a:xfrm>
          <a:prstGeom prst="rect">
            <a:avLst/>
          </a:prstGeom>
          <a:noFill/>
        </p:spPr>
        <p:txBody>
          <a:bodyPr wrap="square">
            <a:spAutoFit/>
          </a:bodyPr>
          <a:lstStyle/>
          <a:p>
            <a:r>
              <a:rPr lang="pl-PL" dirty="0"/>
              <a:t>Sieć transformera (ang. </a:t>
            </a:r>
            <a:r>
              <a:rPr lang="pl-PL" b="1" dirty="0"/>
              <a:t>Transformer network</a:t>
            </a:r>
            <a:r>
              <a:rPr lang="pl-PL" dirty="0"/>
              <a:t>) to rodzaj architektury sztucznej inteligencji, która została zaprezentowana w artykule "</a:t>
            </a:r>
            <a:r>
              <a:rPr lang="pl-PL" dirty="0" err="1"/>
              <a:t>Attention</a:t>
            </a:r>
            <a:r>
              <a:rPr lang="pl-PL" dirty="0"/>
              <a:t> </a:t>
            </a:r>
            <a:r>
              <a:rPr lang="pl-PL" dirty="0" err="1"/>
              <a:t>is</a:t>
            </a:r>
            <a:r>
              <a:rPr lang="pl-PL" dirty="0"/>
              <a:t> </a:t>
            </a:r>
            <a:r>
              <a:rPr lang="pl-PL" dirty="0" err="1"/>
              <a:t>All</a:t>
            </a:r>
            <a:r>
              <a:rPr lang="pl-PL" dirty="0"/>
              <a:t> </a:t>
            </a:r>
            <a:r>
              <a:rPr lang="pl-PL" dirty="0" err="1"/>
              <a:t>You</a:t>
            </a:r>
            <a:r>
              <a:rPr lang="pl-PL" dirty="0"/>
              <a:t> </a:t>
            </a:r>
            <a:r>
              <a:rPr lang="pl-PL" dirty="0" err="1"/>
              <a:t>Need</a:t>
            </a:r>
            <a:r>
              <a:rPr lang="pl-PL" dirty="0"/>
              <a:t>" w 2017 roku przez </a:t>
            </a:r>
            <a:r>
              <a:rPr lang="pl-PL" dirty="0" err="1"/>
              <a:t>Vaswaniego</a:t>
            </a:r>
            <a:r>
              <a:rPr lang="pl-PL" dirty="0"/>
              <a:t> i innych. Jest to jeden z najważniejszych kamieni milowych w rozwoju modeli przetwarzania języka naturalnego (NLP), ale znajduje zastosowanie również w innych dziedzinach, takich jak analiza obrazów.</a:t>
            </a:r>
          </a:p>
          <a:p>
            <a:r>
              <a:rPr lang="pl-PL" dirty="0"/>
              <a:t>Podstawową cechą sieci transformera jest mechanizm </a:t>
            </a:r>
            <a:r>
              <a:rPr lang="pl-PL" b="1" dirty="0" err="1"/>
              <a:t>self-attention</a:t>
            </a:r>
            <a:r>
              <a:rPr lang="pl-PL" dirty="0"/>
              <a:t> (uwaga własna), który pozwala modelowi przypisywać różną wagę poszczególnym słowom w zdaniu (lub innym typie danych wejściowych) w zależności od ich kontekstu. Dzięki temu sieci </a:t>
            </a:r>
            <a:r>
              <a:rPr lang="pl-PL" dirty="0" err="1"/>
              <a:t>transformers</a:t>
            </a:r>
            <a:r>
              <a:rPr lang="pl-PL" dirty="0"/>
              <a:t> potrafią efektywnie przetwarzać dane o długich zależnościach, co wcześniej było wyzwaniem w przypadku tradycyjnych sieci rekurencyjnych (RNN) i LSTM.</a:t>
            </a:r>
          </a:p>
        </p:txBody>
      </p:sp>
    </p:spTree>
    <p:extLst>
      <p:ext uri="{BB962C8B-B14F-4D97-AF65-F5344CB8AC3E}">
        <p14:creationId xmlns:p14="http://schemas.microsoft.com/office/powerpoint/2010/main" val="4213438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611A3E-A5DC-6AFB-9160-D7F7A791C187}"/>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4D116D76-48B9-5EFA-C377-CD4FE706AD4A}"/>
              </a:ext>
            </a:extLst>
          </p:cNvPr>
          <p:cNvSpPr txBox="1"/>
          <p:nvPr/>
        </p:nvSpPr>
        <p:spPr>
          <a:xfrm>
            <a:off x="905256" y="2606469"/>
            <a:ext cx="7898130" cy="3139321"/>
          </a:xfrm>
          <a:prstGeom prst="rect">
            <a:avLst/>
          </a:prstGeom>
          <a:noFill/>
        </p:spPr>
        <p:txBody>
          <a:bodyPr wrap="square">
            <a:spAutoFit/>
          </a:bodyPr>
          <a:lstStyle/>
          <a:p>
            <a:r>
              <a:rPr lang="pl-PL" dirty="0"/>
              <a:t>Kluczowe elementy sieci transformera:</a:t>
            </a:r>
          </a:p>
          <a:p>
            <a:pPr>
              <a:buFont typeface="+mj-lt"/>
              <a:buAutoNum type="arabicPeriod"/>
            </a:pPr>
            <a:r>
              <a:rPr lang="pl-PL" b="1" dirty="0"/>
              <a:t>Mechanizm </a:t>
            </a:r>
            <a:r>
              <a:rPr lang="pl-PL" b="1" dirty="0" err="1"/>
              <a:t>Attention</a:t>
            </a:r>
            <a:r>
              <a:rPr lang="pl-PL" dirty="0"/>
              <a:t>: Pozwala na wybieranie najbardziej istotnych fragmentów informacji w danym kontekście, co umożliwia efektywne przetwarzanie długich sekwencji danych.</a:t>
            </a:r>
          </a:p>
          <a:p>
            <a:pPr>
              <a:buFont typeface="+mj-lt"/>
              <a:buAutoNum type="arabicPeriod"/>
            </a:pPr>
            <a:r>
              <a:rPr lang="pl-PL" b="1" dirty="0"/>
              <a:t>Wielowarstwowe sieci</a:t>
            </a:r>
            <a:r>
              <a:rPr lang="pl-PL" dirty="0"/>
              <a:t>: Sieć transformer składa się z wielu warstw (zarówno </a:t>
            </a:r>
            <a:r>
              <a:rPr lang="pl-PL" dirty="0" err="1"/>
              <a:t>enkoderów</a:t>
            </a:r>
            <a:r>
              <a:rPr lang="pl-PL" dirty="0"/>
              <a:t>, jak i dekoderów), które wspólnie uczą się reprezentacji danych.</a:t>
            </a:r>
          </a:p>
          <a:p>
            <a:pPr>
              <a:buFont typeface="+mj-lt"/>
              <a:buAutoNum type="arabicPeriod"/>
            </a:pPr>
            <a:r>
              <a:rPr lang="pl-PL" b="1" dirty="0"/>
              <a:t>Równoległość</a:t>
            </a:r>
            <a:r>
              <a:rPr lang="pl-PL" dirty="0"/>
              <a:t>: W przeciwieństwie do RNN, które przetwarzają dane w sposób sekwencyjny, sieć transformer umożliwia równoczesne przetwarzanie wszystkich elementów w sekwencji, co znacząco przyspiesza trenowanie modelu.</a:t>
            </a:r>
          </a:p>
        </p:txBody>
      </p:sp>
    </p:spTree>
    <p:extLst>
      <p:ext uri="{BB962C8B-B14F-4D97-AF65-F5344CB8AC3E}">
        <p14:creationId xmlns:p14="http://schemas.microsoft.com/office/powerpoint/2010/main" val="1008079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92B998B-9277-926D-E969-7D4264DE9344}"/>
              </a:ext>
            </a:extLst>
          </p:cNvPr>
          <p:cNvSpPr>
            <a:spLocks noGrp="1"/>
          </p:cNvSpPr>
          <p:nvPr>
            <p:ph type="title"/>
          </p:nvPr>
        </p:nvSpPr>
        <p:spPr/>
        <p:txBody>
          <a:bodyPr/>
          <a:lstStyle/>
          <a:p>
            <a:r>
              <a:rPr lang="pl-PL" dirty="0"/>
              <a:t>Systemy ekspertowe</a:t>
            </a:r>
          </a:p>
        </p:txBody>
      </p:sp>
      <p:sp>
        <p:nvSpPr>
          <p:cNvPr id="7" name="pole tekstowe 6">
            <a:extLst>
              <a:ext uri="{FF2B5EF4-FFF2-40B4-BE49-F238E27FC236}">
                <a16:creationId xmlns:a16="http://schemas.microsoft.com/office/drawing/2014/main" id="{89878F8D-5096-9DDA-9FEC-DD235D206769}"/>
              </a:ext>
            </a:extLst>
          </p:cNvPr>
          <p:cNvSpPr txBox="1"/>
          <p:nvPr/>
        </p:nvSpPr>
        <p:spPr>
          <a:xfrm>
            <a:off x="1090422" y="2644384"/>
            <a:ext cx="6094476" cy="3416320"/>
          </a:xfrm>
          <a:prstGeom prst="rect">
            <a:avLst/>
          </a:prstGeom>
          <a:noFill/>
        </p:spPr>
        <p:txBody>
          <a:bodyPr wrap="square">
            <a:spAutoFit/>
          </a:bodyPr>
          <a:lstStyle/>
          <a:p>
            <a:r>
              <a:rPr lang="pl-PL" b="1" dirty="0"/>
              <a:t>Wprowadzenie do systemów ekspertowych</a:t>
            </a:r>
          </a:p>
          <a:p>
            <a:pPr>
              <a:buFont typeface="Arial" panose="020B0604020202020204" pitchFamily="34" charset="0"/>
              <a:buChar char="•"/>
            </a:pPr>
            <a:r>
              <a:rPr lang="pl-PL" b="1" dirty="0"/>
              <a:t>Definicja systemu ekspertowego:</a:t>
            </a:r>
            <a:endParaRPr lang="pl-PL" dirty="0"/>
          </a:p>
          <a:p>
            <a:pPr marL="742950" lvl="1" indent="-285750">
              <a:buFont typeface="Arial" panose="020B0604020202020204" pitchFamily="34" charset="0"/>
              <a:buChar char="•"/>
            </a:pPr>
            <a:r>
              <a:rPr lang="pl-PL" dirty="0"/>
              <a:t>Złożony system komputerowy zaprojektowany do rozwiązywania problemów wymagających specjalistycznej wiedzy.</a:t>
            </a:r>
          </a:p>
          <a:p>
            <a:pPr>
              <a:buFont typeface="Arial" panose="020B0604020202020204" pitchFamily="34" charset="0"/>
              <a:buChar char="•"/>
            </a:pPr>
            <a:r>
              <a:rPr lang="pl-PL" b="1" dirty="0"/>
              <a:t>Zastosowanie:</a:t>
            </a:r>
            <a:endParaRPr lang="pl-PL" dirty="0"/>
          </a:p>
          <a:p>
            <a:pPr marL="742950" lvl="1" indent="-285750">
              <a:buFont typeface="Arial" panose="020B0604020202020204" pitchFamily="34" charset="0"/>
              <a:buChar char="•"/>
            </a:pPr>
            <a:r>
              <a:rPr lang="pl-PL" dirty="0"/>
              <a:t>Diagnostyka medyczna, analiza finansowa, automatyzacja procesów.</a:t>
            </a:r>
          </a:p>
          <a:p>
            <a:pPr>
              <a:buFont typeface="Arial" panose="020B0604020202020204" pitchFamily="34" charset="0"/>
              <a:buChar char="•"/>
            </a:pPr>
            <a:r>
              <a:rPr lang="pl-PL" b="1" dirty="0"/>
              <a:t>Składniki systemu ekspertowego:</a:t>
            </a:r>
            <a:endParaRPr lang="pl-PL" dirty="0"/>
          </a:p>
          <a:p>
            <a:pPr marL="742950" lvl="1" indent="-285750">
              <a:buFont typeface="Arial" panose="020B0604020202020204" pitchFamily="34" charset="0"/>
              <a:buChar char="•"/>
            </a:pPr>
            <a:r>
              <a:rPr lang="pl-PL" dirty="0"/>
              <a:t>Baza wiedzy</a:t>
            </a:r>
          </a:p>
          <a:p>
            <a:pPr marL="742950" lvl="1" indent="-285750">
              <a:buFont typeface="Arial" panose="020B0604020202020204" pitchFamily="34" charset="0"/>
              <a:buChar char="•"/>
            </a:pPr>
            <a:r>
              <a:rPr lang="pl-PL" dirty="0"/>
              <a:t>Silnik wnioskowania</a:t>
            </a:r>
          </a:p>
          <a:p>
            <a:pPr marL="742950" lvl="1" indent="-285750">
              <a:buFont typeface="Arial" panose="020B0604020202020204" pitchFamily="34" charset="0"/>
              <a:buChar char="•"/>
            </a:pPr>
            <a:r>
              <a:rPr lang="pl-PL" dirty="0"/>
              <a:t>Interfejs użytkownika</a:t>
            </a:r>
          </a:p>
        </p:txBody>
      </p:sp>
    </p:spTree>
    <p:extLst>
      <p:ext uri="{BB962C8B-B14F-4D97-AF65-F5344CB8AC3E}">
        <p14:creationId xmlns:p14="http://schemas.microsoft.com/office/powerpoint/2010/main" val="1933443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856234" y="651481"/>
            <a:ext cx="8841525" cy="6078548"/>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822514-1FCD-4B0D-2B37-CBC58A523345}"/>
              </a:ext>
            </a:extLst>
          </p:cNvPr>
          <p:cNvSpPr>
            <a:spLocks noGrp="1"/>
          </p:cNvSpPr>
          <p:nvPr>
            <p:ph type="title"/>
          </p:nvPr>
        </p:nvSpPr>
        <p:spPr/>
        <p:txBody>
          <a:bodyPr/>
          <a:lstStyle/>
          <a:p>
            <a:r>
              <a:rPr lang="pl-PL" b="1" dirty="0"/>
              <a:t>Baza wiedzy</a:t>
            </a:r>
            <a:br>
              <a:rPr lang="pl-PL" b="1" dirty="0"/>
            </a:br>
            <a:endParaRPr lang="pl-PL" dirty="0"/>
          </a:p>
        </p:txBody>
      </p:sp>
      <p:sp>
        <p:nvSpPr>
          <p:cNvPr id="4" name="pole tekstowe 3">
            <a:extLst>
              <a:ext uri="{FF2B5EF4-FFF2-40B4-BE49-F238E27FC236}">
                <a16:creationId xmlns:a16="http://schemas.microsoft.com/office/drawing/2014/main" id="{5D402335-BEBD-83A0-69AE-11DD97F8DBCF}"/>
              </a:ext>
            </a:extLst>
          </p:cNvPr>
          <p:cNvSpPr txBox="1"/>
          <p:nvPr/>
        </p:nvSpPr>
        <p:spPr>
          <a:xfrm>
            <a:off x="1154954" y="2886147"/>
            <a:ext cx="6094476" cy="2585323"/>
          </a:xfrm>
          <a:prstGeom prst="rect">
            <a:avLst/>
          </a:prstGeom>
          <a:noFill/>
        </p:spPr>
        <p:txBody>
          <a:bodyPr wrap="square">
            <a:spAutoFit/>
          </a:bodyPr>
          <a:lstStyle/>
          <a:p>
            <a:r>
              <a:rPr lang="pl-PL" b="1" dirty="0"/>
              <a:t>Baza wiedzy</a:t>
            </a:r>
          </a:p>
          <a:p>
            <a:pPr>
              <a:buFont typeface="Arial" panose="020B0604020202020204" pitchFamily="34" charset="0"/>
              <a:buChar char="•"/>
            </a:pPr>
            <a:r>
              <a:rPr lang="pl-PL" b="1" dirty="0"/>
              <a:t>Baza wiedzy</a:t>
            </a:r>
            <a:r>
              <a:rPr lang="pl-PL" dirty="0"/>
              <a:t> to zbiór faktów, reguł i zależności w danej dziedzinie.</a:t>
            </a:r>
          </a:p>
          <a:p>
            <a:pPr marL="742950" lvl="1" indent="-285750">
              <a:buFont typeface="Arial" panose="020B0604020202020204" pitchFamily="34" charset="0"/>
              <a:buChar char="•"/>
            </a:pPr>
            <a:r>
              <a:rPr lang="pl-PL" b="1" dirty="0"/>
              <a:t>Fakty:</a:t>
            </a:r>
            <a:r>
              <a:rPr lang="pl-PL" dirty="0"/>
              <a:t> Informacje o świecie (np. temperatury, wyniki pomiarów).</a:t>
            </a:r>
          </a:p>
          <a:p>
            <a:pPr marL="742950" lvl="1" indent="-285750">
              <a:buFont typeface="Arial" panose="020B0604020202020204" pitchFamily="34" charset="0"/>
              <a:buChar char="•"/>
            </a:pPr>
            <a:r>
              <a:rPr lang="pl-PL" b="1" dirty="0"/>
              <a:t>Reguły:</a:t>
            </a:r>
            <a:r>
              <a:rPr lang="pl-PL" dirty="0"/>
              <a:t> Jeśli... to... (np. jeśli temperatura spadnie poniżej 0°C, to użyj soli na drogach).</a:t>
            </a:r>
          </a:p>
          <a:p>
            <a:pPr marL="742950" lvl="1" indent="-285750">
              <a:buFont typeface="Arial" panose="020B0604020202020204" pitchFamily="34" charset="0"/>
              <a:buChar char="•"/>
            </a:pPr>
            <a:r>
              <a:rPr lang="pl-PL" b="1" dirty="0"/>
              <a:t>Reprezentacja wiedzy:</a:t>
            </a:r>
            <a:r>
              <a:rPr lang="pl-PL" dirty="0"/>
              <a:t> Sieci semantyczne, ramki, logika rozmyta.</a:t>
            </a:r>
          </a:p>
        </p:txBody>
      </p:sp>
    </p:spTree>
    <p:extLst>
      <p:ext uri="{BB962C8B-B14F-4D97-AF65-F5344CB8AC3E}">
        <p14:creationId xmlns:p14="http://schemas.microsoft.com/office/powerpoint/2010/main" val="429582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4FC330-80FA-3054-2CC2-E896D4AD21DE}"/>
              </a:ext>
            </a:extLst>
          </p:cNvPr>
          <p:cNvSpPr>
            <a:spLocks noGrp="1"/>
          </p:cNvSpPr>
          <p:nvPr>
            <p:ph type="title"/>
          </p:nvPr>
        </p:nvSpPr>
        <p:spPr/>
        <p:txBody>
          <a:bodyPr/>
          <a:lstStyle/>
          <a:p>
            <a:r>
              <a:rPr lang="pl-PL" dirty="0"/>
              <a:t>Silnik wnioskowania</a:t>
            </a:r>
          </a:p>
        </p:txBody>
      </p:sp>
      <p:sp>
        <p:nvSpPr>
          <p:cNvPr id="4" name="Rectangle 2">
            <a:extLst>
              <a:ext uri="{FF2B5EF4-FFF2-40B4-BE49-F238E27FC236}">
                <a16:creationId xmlns:a16="http://schemas.microsoft.com/office/drawing/2014/main" id="{ABC82912-926C-CF9D-5230-12C5123C3458}"/>
              </a:ext>
            </a:extLst>
          </p:cNvPr>
          <p:cNvSpPr>
            <a:spLocks noChangeArrowheads="1"/>
          </p:cNvSpPr>
          <p:nvPr/>
        </p:nvSpPr>
        <p:spPr bwMode="auto">
          <a:xfrm>
            <a:off x="411480" y="2948815"/>
            <a:ext cx="1034449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Silnik wnioskowania</a:t>
            </a:r>
            <a:r>
              <a:rPr kumimoji="0" lang="pl-PL" altLang="pl-PL" sz="1800" b="0" i="0" u="none" strike="noStrike" cap="none" normalizeH="0" baseline="0" dirty="0">
                <a:ln>
                  <a:noFill/>
                </a:ln>
                <a:solidFill>
                  <a:schemeClr val="tx1"/>
                </a:solidFill>
                <a:effectLst/>
                <a:latin typeface="Arial" panose="020B0604020202020204" pitchFamily="34" charset="0"/>
              </a:rPr>
              <a:t> to oprogramowanie odpowiedzialne za przetwarzanie wiedzy z bazy wiedzy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w celu podejmowania decyzji.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Rodzaje wnioskowania:</a:t>
            </a: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Dedukcyjne (wnioskowanie od ogółu do szczegółu)</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Indukcyjne (wnioskowanie na podstawie danych)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chemeClr val="tx1"/>
                </a:solidFill>
                <a:effectLst/>
                <a:latin typeface="Arial" panose="020B0604020202020204" pitchFamily="34" charset="0"/>
              </a:rPr>
              <a:t>Abdukcyjne</a:t>
            </a:r>
            <a:r>
              <a:rPr kumimoji="0" lang="pl-PL" altLang="pl-PL" sz="1800" b="0" i="0" u="none" strike="noStrike" cap="none" normalizeH="0" baseline="0" dirty="0">
                <a:ln>
                  <a:noFill/>
                </a:ln>
                <a:solidFill>
                  <a:schemeClr val="tx1"/>
                </a:solidFill>
                <a:effectLst/>
                <a:latin typeface="Arial" panose="020B0604020202020204" pitchFamily="34" charset="0"/>
              </a:rPr>
              <a:t> (wnioskowanie o najprawdopodobniejszym rozwiązaniu)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Proces wnioskowania:</a:t>
            </a: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Przetwarzanie zapytań użytkownika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Wybór odpowiednich reguł i faktów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4668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4862E-E5F0-FD4B-A850-6C8BDDF260BF}"/>
              </a:ext>
            </a:extLst>
          </p:cNvPr>
          <p:cNvSpPr>
            <a:spLocks noGrp="1"/>
          </p:cNvSpPr>
          <p:nvPr>
            <p:ph type="title"/>
          </p:nvPr>
        </p:nvSpPr>
        <p:spPr/>
        <p:txBody>
          <a:bodyPr/>
          <a:lstStyle/>
          <a:p>
            <a:r>
              <a:rPr lang="pl-PL" dirty="0"/>
              <a:t>Typy systemów ekspertowych</a:t>
            </a:r>
            <a:br>
              <a:rPr lang="pl-PL" dirty="0"/>
            </a:br>
            <a:endParaRPr lang="pl-PL" dirty="0"/>
          </a:p>
        </p:txBody>
      </p:sp>
      <p:sp>
        <p:nvSpPr>
          <p:cNvPr id="4" name="pole tekstowe 3">
            <a:extLst>
              <a:ext uri="{FF2B5EF4-FFF2-40B4-BE49-F238E27FC236}">
                <a16:creationId xmlns:a16="http://schemas.microsoft.com/office/drawing/2014/main" id="{57CE0906-0949-61A1-D73C-C2BCFFF94B93}"/>
              </a:ext>
            </a:extLst>
          </p:cNvPr>
          <p:cNvSpPr txBox="1"/>
          <p:nvPr/>
        </p:nvSpPr>
        <p:spPr>
          <a:xfrm>
            <a:off x="1282446" y="2865180"/>
            <a:ext cx="6094476" cy="2862322"/>
          </a:xfrm>
          <a:prstGeom prst="rect">
            <a:avLst/>
          </a:prstGeom>
          <a:noFill/>
        </p:spPr>
        <p:txBody>
          <a:bodyPr wrap="square">
            <a:spAutoFit/>
          </a:bodyPr>
          <a:lstStyle/>
          <a:p>
            <a:pPr>
              <a:buFont typeface="Arial" panose="020B0604020202020204" pitchFamily="34" charset="0"/>
              <a:buChar char="•"/>
            </a:pPr>
            <a:r>
              <a:rPr lang="pl-PL" b="1" dirty="0"/>
              <a:t>Systemy eksperckie oparte na regułach:</a:t>
            </a:r>
            <a:endParaRPr lang="pl-PL" dirty="0"/>
          </a:p>
          <a:p>
            <a:pPr marL="742950" lvl="1" indent="-285750">
              <a:buFont typeface="Arial" panose="020B0604020202020204" pitchFamily="34" charset="0"/>
              <a:buChar char="•"/>
            </a:pPr>
            <a:r>
              <a:rPr lang="pl-PL" dirty="0"/>
              <a:t>Wykorzystują reguły "jeśli... to...", np. systemy diagnostyczne.</a:t>
            </a:r>
          </a:p>
          <a:p>
            <a:pPr>
              <a:buFont typeface="Arial" panose="020B0604020202020204" pitchFamily="34" charset="0"/>
              <a:buChar char="•"/>
            </a:pPr>
            <a:r>
              <a:rPr lang="pl-PL" b="1" dirty="0"/>
              <a:t>Systemy eksperckie oparte na sieciach neuronowych:</a:t>
            </a:r>
            <a:endParaRPr lang="pl-PL" dirty="0"/>
          </a:p>
          <a:p>
            <a:pPr marL="742950" lvl="1" indent="-285750">
              <a:buFont typeface="Arial" panose="020B0604020202020204" pitchFamily="34" charset="0"/>
              <a:buChar char="•"/>
            </a:pPr>
            <a:r>
              <a:rPr lang="pl-PL" dirty="0"/>
              <a:t>Uczą się na podstawie danych i doświadczeń, np. rozpoznawanie obrazów.</a:t>
            </a:r>
          </a:p>
          <a:p>
            <a:pPr>
              <a:buFont typeface="Arial" panose="020B0604020202020204" pitchFamily="34" charset="0"/>
              <a:buChar char="•"/>
            </a:pPr>
            <a:r>
              <a:rPr lang="pl-PL" b="1" dirty="0"/>
              <a:t>Systemy eksperckie oparte na logice rozmytej:</a:t>
            </a:r>
            <a:endParaRPr lang="pl-PL" dirty="0"/>
          </a:p>
          <a:p>
            <a:pPr marL="742950" lvl="1" indent="-285750">
              <a:buFont typeface="Arial" panose="020B0604020202020204" pitchFamily="34" charset="0"/>
              <a:buChar char="•"/>
            </a:pPr>
            <a:r>
              <a:rPr lang="pl-PL" dirty="0"/>
              <a:t>Radzą sobie z nieprecyzyjnymi danymi i wnioskowaniem w warunkach niepewności.</a:t>
            </a:r>
          </a:p>
        </p:txBody>
      </p:sp>
    </p:spTree>
    <p:extLst>
      <p:ext uri="{BB962C8B-B14F-4D97-AF65-F5344CB8AC3E}">
        <p14:creationId xmlns:p14="http://schemas.microsoft.com/office/powerpoint/2010/main" val="1434238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4E28B0-A2AF-1DB1-FE5D-EF6718CA52DA}"/>
              </a:ext>
            </a:extLst>
          </p:cNvPr>
          <p:cNvSpPr>
            <a:spLocks noGrp="1"/>
          </p:cNvSpPr>
          <p:nvPr>
            <p:ph type="title"/>
          </p:nvPr>
        </p:nvSpPr>
        <p:spPr/>
        <p:txBody>
          <a:bodyPr/>
          <a:lstStyle/>
          <a:p>
            <a:r>
              <a:rPr lang="pl-PL" dirty="0"/>
              <a:t>ZASTOSOWANIA</a:t>
            </a:r>
          </a:p>
        </p:txBody>
      </p:sp>
      <p:sp>
        <p:nvSpPr>
          <p:cNvPr id="3" name="Rectangle 1">
            <a:extLst>
              <a:ext uri="{FF2B5EF4-FFF2-40B4-BE49-F238E27FC236}">
                <a16:creationId xmlns:a16="http://schemas.microsoft.com/office/drawing/2014/main" id="{4742B0B5-5A7E-84C2-8FB9-C62B888B2CDD}"/>
              </a:ext>
            </a:extLst>
          </p:cNvPr>
          <p:cNvSpPr>
            <a:spLocks noChangeArrowheads="1"/>
          </p:cNvSpPr>
          <p:nvPr/>
        </p:nvSpPr>
        <p:spPr bwMode="auto">
          <a:xfrm>
            <a:off x="758952" y="35204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a:ln>
                  <a:noFill/>
                </a:ln>
                <a:solidFill>
                  <a:schemeClr val="tx1"/>
                </a:solidFill>
                <a:effectLst/>
                <a:latin typeface="Arial" panose="020B0604020202020204" pitchFamily="34" charset="0"/>
              </a:rPr>
              <a:t>Medycyna:</a:t>
            </a:r>
            <a:r>
              <a:rPr kumimoji="0" lang="pl-PL" altLang="pl-PL" sz="1800" b="0" i="0" u="none" strike="noStrike" cap="none" normalizeH="0" baseline="0">
                <a:ln>
                  <a:noFill/>
                </a:ln>
                <a:solidFill>
                  <a:schemeClr val="tx1"/>
                </a:solidFill>
                <a:effectLst/>
                <a:latin typeface="Arial" panose="020B0604020202020204" pitchFamily="34" charset="0"/>
              </a:rPr>
              <a:t> Diagnostyka chorób, zalecanie leczenia.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a:ln>
                  <a:noFill/>
                </a:ln>
                <a:solidFill>
                  <a:schemeClr val="tx1"/>
                </a:solidFill>
                <a:effectLst/>
                <a:latin typeface="Arial" panose="020B0604020202020204" pitchFamily="34" charset="0"/>
              </a:rPr>
              <a:t>Finanse:</a:t>
            </a:r>
            <a:r>
              <a:rPr kumimoji="0" lang="pl-PL" altLang="pl-PL" sz="1800" b="0" i="0" u="none" strike="noStrike" cap="none" normalizeH="0" baseline="0">
                <a:ln>
                  <a:noFill/>
                </a:ln>
                <a:solidFill>
                  <a:schemeClr val="tx1"/>
                </a:solidFill>
                <a:effectLst/>
                <a:latin typeface="Arial" panose="020B0604020202020204" pitchFamily="34" charset="0"/>
              </a:rPr>
              <a:t> Ocena ryzyka, prognozy finansowe.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a:ln>
                  <a:noFill/>
                </a:ln>
                <a:solidFill>
                  <a:schemeClr val="tx1"/>
                </a:solidFill>
                <a:effectLst/>
                <a:latin typeface="Arial" panose="020B0604020202020204" pitchFamily="34" charset="0"/>
              </a:rPr>
              <a:t>Inżynieria:</a:t>
            </a:r>
            <a:r>
              <a:rPr kumimoji="0" lang="pl-PL" altLang="pl-PL" sz="1800" b="0" i="0" u="none" strike="noStrike" cap="none" normalizeH="0" baseline="0">
                <a:ln>
                  <a:noFill/>
                </a:ln>
                <a:solidFill>
                  <a:schemeClr val="tx1"/>
                </a:solidFill>
                <a:effectLst/>
                <a:latin typeface="Arial" panose="020B0604020202020204" pitchFamily="34" charset="0"/>
              </a:rPr>
              <a:t> Projektowanie systemów, optymalizacja procesów produkcyjnych.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a:ln>
                  <a:noFill/>
                </a:ln>
                <a:solidFill>
                  <a:schemeClr val="tx1"/>
                </a:solidFill>
                <a:effectLst/>
                <a:latin typeface="Arial" panose="020B0604020202020204" pitchFamily="34" charset="0"/>
              </a:rPr>
              <a:t>Edukacja:</a:t>
            </a:r>
            <a:r>
              <a:rPr kumimoji="0" lang="pl-PL" altLang="pl-PL" sz="1800" b="0" i="0" u="none" strike="noStrike" cap="none" normalizeH="0" baseline="0">
                <a:ln>
                  <a:noFill/>
                </a:ln>
                <a:solidFill>
                  <a:schemeClr val="tx1"/>
                </a:solidFill>
                <a:effectLst/>
                <a:latin typeface="Arial" panose="020B0604020202020204" pitchFamily="34" charset="0"/>
              </a:rPr>
              <a:t> Systemy nauczania dostosowujące się do potrzeb ucznia. </a:t>
            </a:r>
          </a:p>
        </p:txBody>
      </p:sp>
    </p:spTree>
    <p:extLst>
      <p:ext uri="{BB962C8B-B14F-4D97-AF65-F5344CB8AC3E}">
        <p14:creationId xmlns:p14="http://schemas.microsoft.com/office/powerpoint/2010/main" val="2775276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947955" y="2274838"/>
            <a:ext cx="10058400" cy="3139321"/>
          </a:xfrm>
          <a:prstGeom prst="rect">
            <a:avLst/>
          </a:prstGeom>
          <a:noFill/>
        </p:spPr>
        <p:txBody>
          <a:bodyPr wrap="square">
            <a:spAutoFit/>
          </a:bodyPr>
          <a:lstStyle/>
          <a:p>
            <a:r>
              <a:rPr lang="pl-PL" dirty="0"/>
              <a:t>Problem, którego rozwiązania szukamy, definiuje środowisko, w którym istnieje pewna populacja osobników. </a:t>
            </a:r>
          </a:p>
          <a:p>
            <a:r>
              <a:rPr lang="pl-PL" dirty="0"/>
              <a:t>Każdy z osobników ma przypisany pewien zbiór informacji stanowiących jego genotyp, a będących podstawą do utworzenia fenotypu. </a:t>
            </a:r>
          </a:p>
          <a:p>
            <a:r>
              <a:rPr lang="pl-PL" dirty="0"/>
              <a:t>Fenotyp to zbiór cech podlegających ocenie funkcji przystosowania modelującej środowisko. Innymi słowy - genotyp opisuje proponowane rozwiązanie problemu, a funkcja przystosowania ocenia, jak dobre jest to rozwiązanie.</a:t>
            </a:r>
          </a:p>
          <a:p>
            <a:endParaRPr lang="pl-PL" dirty="0"/>
          </a:p>
          <a:p>
            <a:r>
              <a:rPr lang="pl-PL"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575893" y="2039628"/>
            <a:ext cx="8082915" cy="2862322"/>
          </a:xfrm>
          <a:prstGeom prst="rect">
            <a:avLst/>
          </a:prstGeom>
          <a:noFill/>
        </p:spPr>
        <p:txBody>
          <a:bodyPr wrap="square">
            <a:spAutoFit/>
          </a:bodyPr>
          <a:lstStyle/>
          <a:p>
            <a:r>
              <a:rPr lang="pl-PL" dirty="0"/>
              <a:t>Wspólnymi cechami algorytmów ewolucyjnych, odróżniającymi je od innych, tradycyjnych metod optymalizacji, są:</a:t>
            </a:r>
          </a:p>
          <a:p>
            <a:endParaRPr lang="pl-PL" dirty="0"/>
          </a:p>
          <a:p>
            <a:pPr marL="285744" indent="-285744">
              <a:buFont typeface="Arial" panose="020B0604020202020204" pitchFamily="34" charset="0"/>
              <a:buChar char="•"/>
            </a:pPr>
            <a:r>
              <a:rPr lang="pl-PL" dirty="0"/>
              <a:t>stosowanie operatorów genetycznych, które dostosowane są do postaci rozwiązań,</a:t>
            </a:r>
          </a:p>
          <a:p>
            <a:pPr marL="285744" indent="-285744">
              <a:buFont typeface="Arial" panose="020B0604020202020204" pitchFamily="34" charset="0"/>
              <a:buChar char="•"/>
            </a:pPr>
            <a:r>
              <a:rPr lang="pl-PL" dirty="0"/>
              <a:t>przetwarzanie populacji rozwiązań, prowadzące do równoległego przeszukiwania przestrzeni rozwiązań z różnych punktów, </a:t>
            </a:r>
          </a:p>
          <a:p>
            <a:pPr marL="285744" indent="-285744">
              <a:buFont typeface="Arial" panose="020B0604020202020204" pitchFamily="34" charset="0"/>
              <a:buChar char="•"/>
            </a:pPr>
            <a:r>
              <a:rPr lang="pl-PL" dirty="0"/>
              <a:t>w celu ukierunkowania procesu przeszukiwania wystarczającą informacją jest jakość aktualnych rozwiązań,</a:t>
            </a:r>
          </a:p>
          <a:p>
            <a:pPr marL="285744" indent="-285744">
              <a:buFont typeface="Arial" panose="020B0604020202020204" pitchFamily="34" charset="0"/>
              <a:buChar char="•"/>
            </a:pPr>
            <a:r>
              <a:rPr lang="pl-PL"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15695" y="2340430"/>
            <a:ext cx="2670111" cy="2670111"/>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575896" y="2013968"/>
            <a:ext cx="11148969" cy="3693319"/>
          </a:xfrm>
          <a:prstGeom prst="rect">
            <a:avLst/>
          </a:prstGeom>
          <a:noFill/>
        </p:spPr>
        <p:txBody>
          <a:bodyPr wrap="square">
            <a:spAutoFit/>
          </a:bodyPr>
          <a:lstStyle/>
          <a:p>
            <a:r>
              <a:rPr lang="pl-PL" b="1" dirty="0"/>
              <a:t>Najczęściej działanie algorytmu przebiega następująco</a:t>
            </a:r>
            <a:r>
              <a:rPr lang="pl-PL" dirty="0"/>
              <a:t>:</a:t>
            </a:r>
          </a:p>
          <a:p>
            <a:endParaRPr lang="pl-PL" dirty="0"/>
          </a:p>
          <a:p>
            <a:pPr marL="342891" indent="-342891">
              <a:buFont typeface="+mj-lt"/>
              <a:buAutoNum type="arabicPeriod"/>
            </a:pPr>
            <a:r>
              <a:rPr lang="pl-PL" dirty="0"/>
              <a:t>Losowana jest pewna populacja początkowa.</a:t>
            </a:r>
          </a:p>
          <a:p>
            <a:pPr marL="342891" indent="-342891">
              <a:buFont typeface="+mj-lt"/>
              <a:buAutoNum type="arabicPeriod"/>
            </a:pPr>
            <a:r>
              <a:rPr lang="pl-PL" dirty="0"/>
              <a:t>Populacja poddawana jest ocenie (selekcja). Najlepiej przystosowane osobniki biorą udział w procesie reprodukcji.</a:t>
            </a:r>
          </a:p>
          <a:p>
            <a:pPr marL="342891" indent="-342891">
              <a:buFont typeface="+mj-lt"/>
              <a:buAutoNum type="arabicPeriod"/>
            </a:pPr>
            <a:r>
              <a:rPr lang="pl-PL" dirty="0"/>
              <a:t>Genotypy wybranych osobników poddawane są operatorom ewolucyjnym:</a:t>
            </a:r>
          </a:p>
          <a:p>
            <a:pPr marL="800080" lvl="1" indent="-342891">
              <a:buFont typeface="Arial" panose="020B0604020202020204" pitchFamily="34" charset="0"/>
              <a:buChar char="•"/>
            </a:pPr>
            <a:r>
              <a:rPr lang="pl-PL" dirty="0"/>
              <a:t>są ze sobą kojarzone poprzez złączanie genotypów rodziców (krzyżowanie),</a:t>
            </a:r>
          </a:p>
          <a:p>
            <a:pPr marL="800080" lvl="1" indent="-342891">
              <a:buFont typeface="Arial" panose="020B0604020202020204" pitchFamily="34" charset="0"/>
              <a:buChar char="•"/>
            </a:pPr>
            <a:r>
              <a:rPr lang="pl-PL" dirty="0"/>
              <a:t>przeprowadzana jest mutacja, czyli wprowadzenie drobnych losowych zmian.</a:t>
            </a:r>
          </a:p>
          <a:p>
            <a:pPr marL="342891" indent="-342891">
              <a:buFont typeface="+mj-lt"/>
              <a:buAutoNum type="arabicPeriod"/>
            </a:pPr>
            <a:r>
              <a:rPr lang="pl-PL"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3115422" y="2433015"/>
            <a:ext cx="4974671" cy="3958823"/>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1075889" y="2690338"/>
            <a:ext cx="8823121" cy="1754326"/>
          </a:xfrm>
          <a:prstGeom prst="rect">
            <a:avLst/>
          </a:prstGeom>
          <a:noFill/>
        </p:spPr>
        <p:txBody>
          <a:bodyPr wrap="square">
            <a:spAutoFit/>
          </a:bodyPr>
          <a:lstStyle/>
          <a:p>
            <a:r>
              <a:rPr lang="pl-PL" dirty="0"/>
              <a:t>Działanie algorytmu genetycznego obejmuje kilka zagadnień potrzebnych do ustalenia:</a:t>
            </a:r>
          </a:p>
          <a:p>
            <a:r>
              <a:rPr lang="pl-PL" dirty="0"/>
              <a:t> </a:t>
            </a:r>
          </a:p>
          <a:p>
            <a:pPr marL="342891" indent="-342891">
              <a:buFont typeface="+mj-lt"/>
              <a:buAutoNum type="arabicPeriod"/>
            </a:pPr>
            <a:r>
              <a:rPr lang="pl-PL" dirty="0"/>
              <a:t>ustalenie genomu jako reprezentanta wyniku</a:t>
            </a:r>
          </a:p>
          <a:p>
            <a:pPr marL="342891" indent="-342891">
              <a:buFont typeface="+mj-lt"/>
              <a:buAutoNum type="arabicPeriod"/>
            </a:pPr>
            <a:r>
              <a:rPr lang="pl-PL" dirty="0"/>
              <a:t>ustalenie funkcji przystosowania/dopasowania</a:t>
            </a:r>
          </a:p>
          <a:p>
            <a:pPr marL="342891" indent="-342891">
              <a:buFont typeface="+mj-lt"/>
              <a:buAutoNum type="arabicPeriod"/>
            </a:pPr>
            <a:r>
              <a:rPr lang="pl-PL"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575896" y="2284838"/>
            <a:ext cx="11090985" cy="3139321"/>
          </a:xfrm>
          <a:prstGeom prst="rect">
            <a:avLst/>
          </a:prstGeom>
          <a:noFill/>
        </p:spPr>
        <p:txBody>
          <a:bodyPr wrap="square">
            <a:spAutoFit/>
          </a:bodyPr>
          <a:lstStyle/>
          <a:p>
            <a:r>
              <a:rPr lang="pl-PL"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dirty="0"/>
          </a:p>
          <a:p>
            <a:r>
              <a:rPr lang="pl-PL" dirty="0"/>
              <a:t>Najczęściej stosowane kodowania chromosomu:</a:t>
            </a:r>
          </a:p>
          <a:p>
            <a:endParaRPr lang="pl-PL" dirty="0"/>
          </a:p>
          <a:p>
            <a:pPr marL="285744" indent="-285744">
              <a:buFont typeface="Arial" panose="020B0604020202020204" pitchFamily="34" charset="0"/>
              <a:buChar char="•"/>
            </a:pPr>
            <a:r>
              <a:rPr lang="pl-PL" dirty="0"/>
              <a:t>wektorem genów, z których każdy z nich może być jedno- lub wielobitową liczbą całkowitą, bądź też liczbą rzeczywistą.</a:t>
            </a:r>
          </a:p>
          <a:p>
            <a:pPr marL="285744" indent="-285744">
              <a:buFont typeface="Arial" panose="020B0604020202020204" pitchFamily="34" charset="0"/>
              <a:buChar char="•"/>
            </a:pPr>
            <a:r>
              <a:rPr lang="pl-PL"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939994" y="549106"/>
            <a:ext cx="8729845" cy="6166956"/>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575896" y="1882816"/>
            <a:ext cx="8566009" cy="1477328"/>
          </a:xfrm>
          <a:prstGeom prst="rect">
            <a:avLst/>
          </a:prstGeom>
          <a:noFill/>
        </p:spPr>
        <p:txBody>
          <a:bodyPr wrap="square">
            <a:spAutoFit/>
          </a:bodyPr>
          <a:lstStyle/>
          <a:p>
            <a:r>
              <a:rPr lang="pl-PL"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575895" y="3429000"/>
            <a:ext cx="10715688" cy="1785104"/>
          </a:xfrm>
          <a:prstGeom prst="rect">
            <a:avLst/>
          </a:prstGeom>
          <a:noFill/>
        </p:spPr>
        <p:txBody>
          <a:bodyPr wrap="square">
            <a:spAutoFit/>
          </a:bodyPr>
          <a:lstStyle/>
          <a:p>
            <a:r>
              <a:rPr lang="pl-PL" sz="2000" b="1" dirty="0"/>
              <a:t>Funkcja oceny </a:t>
            </a:r>
            <a:r>
              <a:rPr lang="pl-PL"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548297" y="2056686"/>
            <a:ext cx="11576808" cy="4801314"/>
          </a:xfrm>
          <a:prstGeom prst="rect">
            <a:avLst/>
          </a:prstGeom>
          <a:noFill/>
        </p:spPr>
        <p:txBody>
          <a:bodyPr wrap="square">
            <a:spAutoFit/>
          </a:bodyPr>
          <a:lstStyle/>
          <a:p>
            <a:r>
              <a:rPr lang="pl-PL"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dirty="0"/>
          </a:p>
          <a:p>
            <a:r>
              <a:rPr lang="pl-PL"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dirty="0"/>
          </a:p>
          <a:p>
            <a:r>
              <a:rPr lang="pl-PL"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922789" y="2480551"/>
            <a:ext cx="9857064" cy="3416320"/>
          </a:xfrm>
          <a:prstGeom prst="rect">
            <a:avLst/>
          </a:prstGeom>
          <a:noFill/>
        </p:spPr>
        <p:txBody>
          <a:bodyPr wrap="square">
            <a:spAutoFit/>
          </a:bodyPr>
          <a:lstStyle/>
          <a:p>
            <a:r>
              <a:rPr lang="pl-PL" dirty="0"/>
              <a:t>Selekcja daje większe prawdopodobieństwo reprodukcji osobnikom o dużym przystosowaniu, więc kolejne pokolenia są coraz lepiej przystosowane. </a:t>
            </a:r>
          </a:p>
          <a:p>
            <a:r>
              <a:rPr lang="pl-PL" dirty="0"/>
              <a:t>Spada jednak różnorodność genotypu populacji - populacja z czasem zostaje zmonopolizowana przez nieznacznie różniące się (lub wręcz identyczne) odmiany tego samego osobnika. </a:t>
            </a:r>
          </a:p>
          <a:p>
            <a:r>
              <a:rPr lang="pl-PL" dirty="0"/>
              <a:t>Objawia się to zbieżnością kolejnych, najlepszych rozwiązań do pewnej granicy. </a:t>
            </a:r>
          </a:p>
          <a:p>
            <a:endParaRPr lang="pl-PL" dirty="0"/>
          </a:p>
          <a:p>
            <a:r>
              <a:rPr lang="pl-PL"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dirty="0"/>
          </a:p>
          <a:p>
            <a:r>
              <a:rPr lang="pl-PL"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564859" y="3991086"/>
            <a:ext cx="11627141" cy="2585323"/>
          </a:xfrm>
          <a:prstGeom prst="rect">
            <a:avLst/>
          </a:prstGeom>
          <a:noFill/>
        </p:spPr>
        <p:txBody>
          <a:bodyPr wrap="square">
            <a:spAutoFit/>
          </a:bodyPr>
          <a:lstStyle/>
          <a:p>
            <a:endParaRPr lang="pl-PL" dirty="0"/>
          </a:p>
          <a:p>
            <a:r>
              <a:rPr lang="pl-PL" dirty="0"/>
              <a:t>Sposób krzyżowania jest zależny od kodowania chromosomów i specyfiki problemu. Jednak można wskazać kilka standardowych metod krzyżowania:</a:t>
            </a:r>
          </a:p>
          <a:p>
            <a:endParaRPr lang="pl-PL" dirty="0"/>
          </a:p>
          <a:p>
            <a:pPr marL="342891" indent="-342891">
              <a:buFont typeface="+mj-lt"/>
              <a:buAutoNum type="arabicPeriod"/>
            </a:pPr>
            <a:r>
              <a:rPr lang="pl-PL" dirty="0"/>
              <a:t>Rozcięcie dwóch chromosomów i stworzenie nowego poprzez sklejenie lewej części jednego rodzica z prawą częścią drugiego rodzica (dla chromosomów z kodowaniem binarnym i całkowitoliczbowym),</a:t>
            </a:r>
          </a:p>
          <a:p>
            <a:pPr marL="342891" indent="-342891">
              <a:buFont typeface="+mj-lt"/>
              <a:buAutoNum type="arabicPeriod"/>
            </a:pPr>
            <a:r>
              <a:rPr lang="pl-PL" dirty="0"/>
              <a:t>Stosowanie operacji logicznych (kodowanie binarne),</a:t>
            </a:r>
          </a:p>
          <a:p>
            <a:pPr marL="342891" indent="-342891">
              <a:buFont typeface="+mj-lt"/>
              <a:buAutoNum type="arabicPeriod"/>
            </a:pPr>
            <a:r>
              <a:rPr lang="pl-PL"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564859" y="2329045"/>
            <a:ext cx="10903187" cy="923330"/>
          </a:xfrm>
          <a:prstGeom prst="rect">
            <a:avLst/>
          </a:prstGeom>
          <a:noFill/>
        </p:spPr>
        <p:txBody>
          <a:bodyPr wrap="square">
            <a:spAutoFit/>
          </a:bodyPr>
          <a:lstStyle/>
          <a:p>
            <a:r>
              <a:rPr lang="pl-PL"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2209425" y="3283801"/>
            <a:ext cx="6652469" cy="93287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575893" y="1919349"/>
            <a:ext cx="11392251" cy="3970318"/>
          </a:xfrm>
          <a:prstGeom prst="rect">
            <a:avLst/>
          </a:prstGeom>
          <a:noFill/>
        </p:spPr>
        <p:txBody>
          <a:bodyPr wrap="square">
            <a:spAutoFit/>
          </a:bodyPr>
          <a:lstStyle/>
          <a:p>
            <a:r>
              <a:rPr lang="pl-PL" b="1" dirty="0"/>
              <a:t>Mutacja</a:t>
            </a:r>
            <a:r>
              <a:rPr lang="pl-PL"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dirty="0"/>
          </a:p>
          <a:p>
            <a:r>
              <a:rPr lang="pl-PL" dirty="0"/>
              <a:t>W przypadku chromosomów kodowanych binarnie losuje się zazwyczaj dwa geny i zamienia się je miejscami bądź np. neguje pewien wylosowany gen.</a:t>
            </a:r>
          </a:p>
          <a:p>
            <a:endParaRPr lang="pl-PL" dirty="0"/>
          </a:p>
          <a:p>
            <a:r>
              <a:rPr lang="pl-PL" dirty="0"/>
              <a:t>W przypadku genotypów zakodowanych liczbami całkowitymi stosuje się permutacje.</a:t>
            </a:r>
          </a:p>
          <a:p>
            <a:endParaRPr lang="pl-PL" dirty="0"/>
          </a:p>
          <a:p>
            <a:r>
              <a:rPr lang="pl-PL"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604395" y="2390755"/>
            <a:ext cx="6094603" cy="1908215"/>
          </a:xfrm>
          <a:prstGeom prst="rect">
            <a:avLst/>
          </a:prstGeom>
          <a:noFill/>
        </p:spPr>
        <p:txBody>
          <a:bodyPr wrap="square">
            <a:spAutoFit/>
          </a:bodyPr>
          <a:lstStyle/>
          <a:p>
            <a:pPr marL="285744" indent="-285744">
              <a:buFont typeface="Arial" panose="020B0604020202020204" pitchFamily="34" charset="0"/>
              <a:buChar char="•"/>
            </a:pPr>
            <a:r>
              <a:rPr lang="pl-PL" sz="2000" b="1" dirty="0" err="1"/>
              <a:t>geneticalgorithm</a:t>
            </a:r>
            <a:r>
              <a:rPr lang="pl-PL" sz="2000" b="1" dirty="0"/>
              <a:t> 1.0.2</a:t>
            </a:r>
          </a:p>
          <a:p>
            <a:pPr marL="285744" indent="-285744">
              <a:buFont typeface="Arial" panose="020B0604020202020204" pitchFamily="34" charset="0"/>
              <a:buChar char="•"/>
            </a:pPr>
            <a:r>
              <a:rPr lang="pl-PL" sz="2000" b="1" dirty="0" err="1"/>
              <a:t>Deap</a:t>
            </a:r>
            <a:r>
              <a:rPr lang="pl-PL" sz="2000" b="1" dirty="0"/>
              <a:t> </a:t>
            </a:r>
            <a:r>
              <a:rPr lang="pl-PL" sz="2000" b="1" dirty="0" err="1"/>
              <a:t>python</a:t>
            </a:r>
            <a:endParaRPr lang="pl-PL" sz="2000" b="1" dirty="0"/>
          </a:p>
          <a:p>
            <a:pPr marL="285744" indent="-285744">
              <a:buFont typeface="Arial" panose="020B0604020202020204" pitchFamily="34" charset="0"/>
              <a:buChar char="•"/>
            </a:pPr>
            <a:r>
              <a:rPr lang="pl-PL" sz="2000" b="1" dirty="0"/>
              <a:t>PYEASYGA - https://pypi.org/project/pyeasyga/</a:t>
            </a:r>
          </a:p>
          <a:p>
            <a:pPr marL="285744" indent="-285744">
              <a:buFont typeface="Arial" panose="020B0604020202020204" pitchFamily="34" charset="0"/>
              <a:buChar char="•"/>
            </a:pPr>
            <a:r>
              <a:rPr lang="pl-PL" sz="2000" b="1" dirty="0" err="1"/>
              <a:t>Pyvolution</a:t>
            </a:r>
            <a:r>
              <a:rPr lang="pl-PL" sz="2000" b="1" dirty="0"/>
              <a:t> 1.0 </a:t>
            </a:r>
          </a:p>
          <a:p>
            <a:endParaRPr lang="pl-PL" dirty="0"/>
          </a:p>
        </p:txBody>
      </p:sp>
    </p:spTree>
    <p:extLst>
      <p:ext uri="{BB962C8B-B14F-4D97-AF65-F5344CB8AC3E}">
        <p14:creationId xmlns:p14="http://schemas.microsoft.com/office/powerpoint/2010/main" val="1558324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0948EE6-9008-A1DE-B5B8-A8B31D9A33A1}"/>
              </a:ext>
            </a:extLst>
          </p:cNvPr>
          <p:cNvSpPr>
            <a:spLocks noGrp="1"/>
          </p:cNvSpPr>
          <p:nvPr>
            <p:ph type="body" sz="quarter" idx="25"/>
          </p:nvPr>
        </p:nvSpPr>
        <p:spPr/>
        <p:txBody>
          <a:bodyPr/>
          <a:lstStyle/>
          <a:p>
            <a:r>
              <a:rPr lang="pl-PL" dirty="0">
                <a:solidFill>
                  <a:schemeClr val="bg1"/>
                </a:solidFill>
              </a:rPr>
              <a:t>Algorytmy heurystyczne</a:t>
            </a:r>
          </a:p>
        </p:txBody>
      </p:sp>
      <p:sp>
        <p:nvSpPr>
          <p:cNvPr id="3" name="Symbol zastępczy tekstu 2">
            <a:extLst>
              <a:ext uri="{FF2B5EF4-FFF2-40B4-BE49-F238E27FC236}">
                <a16:creationId xmlns:a16="http://schemas.microsoft.com/office/drawing/2014/main" id="{E11F381F-8EC2-EB84-2BEC-E8D1A7E929C4}"/>
              </a:ext>
            </a:extLst>
          </p:cNvPr>
          <p:cNvSpPr>
            <a:spLocks noGrp="1"/>
          </p:cNvSpPr>
          <p:nvPr>
            <p:ph type="body" sz="quarter" idx="27"/>
          </p:nvPr>
        </p:nvSpPr>
        <p:spPr>
          <a:xfrm>
            <a:off x="605366" y="3074591"/>
            <a:ext cx="10981267" cy="2676432"/>
          </a:xfrm>
        </p:spPr>
        <p:txBody>
          <a:bodyPr/>
          <a:lstStyle/>
          <a:p>
            <a:pPr marL="0" indent="0">
              <a:buNone/>
            </a:pPr>
            <a:r>
              <a:rPr lang="pl-PL" dirty="0"/>
              <a:t>Algorytmy heurystyczne to metody poszukiwania i optymalizacji, które wykorzystują pewne "zasady kciuka" (heurystyki), aby znaleźć przybliżone rozwiązania problemów, zwłaszcza tych, które są zbyt złożone lub czasochłonne do rozwiązania w sposób dokładny. Heurystyki są to techniki, które pomagają w znajdowaniu dobrych rozwiązań w praktycznym czasie, choć nie gwarantują one znalezienia optymalnego rozwiązania.</a:t>
            </a:r>
          </a:p>
        </p:txBody>
      </p:sp>
    </p:spTree>
    <p:extLst>
      <p:ext uri="{BB962C8B-B14F-4D97-AF65-F5344CB8AC3E}">
        <p14:creationId xmlns:p14="http://schemas.microsoft.com/office/powerpoint/2010/main" val="3459558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6A26E7-BC21-06C6-ADF1-A1E2BE0CADF8}"/>
              </a:ext>
            </a:extLst>
          </p:cNvPr>
          <p:cNvSpPr>
            <a:spLocks noGrp="1"/>
          </p:cNvSpPr>
          <p:nvPr>
            <p:ph type="body" sz="quarter" idx="25"/>
          </p:nvPr>
        </p:nvSpPr>
        <p:spPr/>
        <p:txBody>
          <a:bodyPr/>
          <a:lstStyle/>
          <a:p>
            <a:r>
              <a:rPr lang="pl-PL" dirty="0">
                <a:solidFill>
                  <a:schemeClr val="bg1"/>
                </a:solidFill>
              </a:rPr>
              <a:t>Heurystyka</a:t>
            </a:r>
          </a:p>
        </p:txBody>
      </p:sp>
      <p:sp>
        <p:nvSpPr>
          <p:cNvPr id="3" name="Symbol zastępczy tekstu 2">
            <a:extLst>
              <a:ext uri="{FF2B5EF4-FFF2-40B4-BE49-F238E27FC236}">
                <a16:creationId xmlns:a16="http://schemas.microsoft.com/office/drawing/2014/main" id="{9B76D21A-4530-0D89-442C-CB5A7AC58926}"/>
              </a:ext>
            </a:extLst>
          </p:cNvPr>
          <p:cNvSpPr>
            <a:spLocks noGrp="1"/>
          </p:cNvSpPr>
          <p:nvPr>
            <p:ph type="body" sz="quarter" idx="27"/>
          </p:nvPr>
        </p:nvSpPr>
        <p:spPr>
          <a:xfrm>
            <a:off x="536448" y="2601227"/>
            <a:ext cx="10981267" cy="3232645"/>
          </a:xfrm>
        </p:spPr>
        <p:txBody>
          <a:bodyPr/>
          <a:lstStyle/>
          <a:p>
            <a:pPr marL="0" indent="0">
              <a:buNone/>
            </a:pPr>
            <a:r>
              <a:rPr lang="pl-PL" dirty="0"/>
              <a:t>Heurystyka (gr. </a:t>
            </a:r>
            <a:r>
              <a:rPr lang="pl-PL" dirty="0" err="1"/>
              <a:t>heuresis</a:t>
            </a:r>
            <a:r>
              <a:rPr lang="pl-PL" dirty="0"/>
              <a:t> „odnaleźć, odkryć”, heureka „znalazłem”) – metoda znajdowania rozwiązań, dla której nie ma gwarancji znalezienia rozwiązania optymalnego, a często nawet prawidłowego. Rozwiązań tych używa się np. wtedy, gdy pełny algorytm jest z przyczyn technicznych zbyt kosztowny lub gdy jest nieznany (np. przy przewidywaniu pogody lub przy wykrywaniu szkodliwego oprogramowania w systemach komputerowych). </a:t>
            </a:r>
          </a:p>
          <a:p>
            <a:pPr marL="0" indent="0">
              <a:buNone/>
            </a:pPr>
            <a:r>
              <a:rPr lang="pl-PL" dirty="0"/>
              <a:t>Metoda służy także do znajdowania rozwiązań przybliżonych, na podstawie których później wylicza się ostateczny rezultat pełnym algorytmem. To ostatnie zastosowanie dotyczy przede wszystkim przypadków, kiedy heurystyka jest wykorzystywana do nakierowywania pełnego algorytmu ku optymalnemu rozwiązaniu, aby zmniejszyć czas działania programu w typowym przypadku bez poświęcania jakości rozwiązania</a:t>
            </a:r>
          </a:p>
        </p:txBody>
      </p:sp>
    </p:spTree>
    <p:extLst>
      <p:ext uri="{BB962C8B-B14F-4D97-AF65-F5344CB8AC3E}">
        <p14:creationId xmlns:p14="http://schemas.microsoft.com/office/powerpoint/2010/main" val="231340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B5587A5-6429-38E3-7836-02278725E546}"/>
              </a:ext>
            </a:extLst>
          </p:cNvPr>
          <p:cNvSpPr>
            <a:spLocks noGrp="1"/>
          </p:cNvSpPr>
          <p:nvPr>
            <p:ph type="body" sz="quarter" idx="25"/>
          </p:nvPr>
        </p:nvSpPr>
        <p:spPr/>
        <p:txBody>
          <a:bodyPr/>
          <a:lstStyle/>
          <a:p>
            <a:r>
              <a:rPr lang="pl-PL" dirty="0">
                <a:solidFill>
                  <a:schemeClr val="bg1"/>
                </a:solidFill>
              </a:rPr>
              <a:t>Kluczowe Cechy Algorytmów Heurystycznych</a:t>
            </a:r>
          </a:p>
        </p:txBody>
      </p:sp>
      <p:sp>
        <p:nvSpPr>
          <p:cNvPr id="4" name="Rectangle 1">
            <a:extLst>
              <a:ext uri="{FF2B5EF4-FFF2-40B4-BE49-F238E27FC236}">
                <a16:creationId xmlns:a16="http://schemas.microsoft.com/office/drawing/2014/main" id="{E5C715E6-0905-060F-365B-DF742655C789}"/>
              </a:ext>
            </a:extLst>
          </p:cNvPr>
          <p:cNvSpPr>
            <a:spLocks noGrp="1" noChangeArrowheads="1"/>
          </p:cNvSpPr>
          <p:nvPr>
            <p:ph type="body" sz="quarter" idx="27"/>
          </p:nvPr>
        </p:nvSpPr>
        <p:spPr bwMode="auto">
          <a:xfrm>
            <a:off x="605367" y="2553723"/>
            <a:ext cx="7631256"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rtlCol="0" anchor="ctr" anchorCtr="0" compatLnSpc="1">
            <a:prstTxWarp prst="textNoShape">
              <a:avLst/>
            </a:prstTxWarp>
            <a:spAutoFit/>
          </a:bodyPr>
          <a:lstStyle/>
          <a:p>
            <a:pPr marL="0" indent="0" defTabSz="1219170" eaLnBrk="0" fontAlgn="base" hangingPunct="0">
              <a:spcBef>
                <a:spcPct val="0"/>
              </a:spcBef>
              <a:spcAft>
                <a:spcPct val="0"/>
              </a:spcAft>
              <a:buClrTx/>
              <a:buSzTx/>
              <a:buFontTx/>
              <a:buChar char="•"/>
            </a:pPr>
            <a:r>
              <a:rPr lang="pl-PL" altLang="pl-PL" sz="2400" b="1" dirty="0">
                <a:solidFill>
                  <a:schemeClr val="tx1"/>
                </a:solidFill>
                <a:latin typeface="Arial" panose="020B0604020202020204" pitchFamily="34" charset="0"/>
              </a:rPr>
              <a:t>Szybkość i Efektywność</a:t>
            </a:r>
            <a:r>
              <a:rPr lang="pl-PL" altLang="pl-PL" sz="2400" dirty="0">
                <a:solidFill>
                  <a:schemeClr val="tx1"/>
                </a:solidFill>
                <a:latin typeface="Arial" panose="020B0604020202020204" pitchFamily="34" charset="0"/>
              </a:rPr>
              <a:t>:</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są zaprojektowane tak, aby były szybkie i wydajne,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umożliwiając znalezienie rozwiązań w rozsądnym czasie,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nawet dla bardzo dużych problemów.</a:t>
            </a:r>
          </a:p>
          <a:p>
            <a:pPr marL="0" indent="0" defTabSz="1219170" eaLnBrk="0" fontAlgn="base" hangingPunct="0">
              <a:spcBef>
                <a:spcPct val="0"/>
              </a:spcBef>
              <a:spcAft>
                <a:spcPct val="0"/>
              </a:spcAft>
              <a:buClrTx/>
              <a:buSzTx/>
              <a:buFontTx/>
              <a:buChar char="•"/>
            </a:pPr>
            <a:r>
              <a:rPr lang="pl-PL" altLang="pl-PL" sz="2400" b="1" dirty="0">
                <a:solidFill>
                  <a:schemeClr val="tx1"/>
                </a:solidFill>
                <a:latin typeface="Arial" panose="020B0604020202020204" pitchFamily="34" charset="0"/>
              </a:rPr>
              <a:t>Przybliżone Rozwiązania</a:t>
            </a:r>
            <a:r>
              <a:rPr lang="pl-PL" altLang="pl-PL" sz="2400" dirty="0">
                <a:solidFill>
                  <a:schemeClr val="tx1"/>
                </a:solidFill>
                <a:latin typeface="Arial" panose="020B0604020202020204" pitchFamily="34" charset="0"/>
              </a:rPr>
              <a:t>:</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Algorytmy heurystyczne zazwyczaj nie gwarantują znalezienia najlepszego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możliwego rozwiązania (optymalnego). Znajdują raczej rozwiązania,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które są "wystarczająco dobre" lub "bliskie optymalnym".</a:t>
            </a:r>
          </a:p>
          <a:p>
            <a:pPr marL="0" indent="0" defTabSz="1219170" eaLnBrk="0" fontAlgn="base" hangingPunct="0">
              <a:spcBef>
                <a:spcPct val="0"/>
              </a:spcBef>
              <a:spcAft>
                <a:spcPct val="0"/>
              </a:spcAft>
              <a:buClrTx/>
              <a:buSzTx/>
              <a:buNone/>
            </a:pPr>
            <a:endParaRPr lang="pl-PL" altLang="pl-PL" sz="2400" dirty="0">
              <a:solidFill>
                <a:schemeClr val="tx1"/>
              </a:solidFill>
              <a:latin typeface="Arial" panose="020B0604020202020204" pitchFamily="34" charset="0"/>
            </a:endParaRPr>
          </a:p>
        </p:txBody>
      </p:sp>
    </p:spTree>
    <p:extLst>
      <p:ext uri="{BB962C8B-B14F-4D97-AF65-F5344CB8AC3E}">
        <p14:creationId xmlns:p14="http://schemas.microsoft.com/office/powerpoint/2010/main" val="1928116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F679D4-379D-EBFA-580A-DF27A7EBB4AB}"/>
              </a:ext>
            </a:extLst>
          </p:cNvPr>
          <p:cNvSpPr>
            <a:spLocks noGrp="1"/>
          </p:cNvSpPr>
          <p:nvPr>
            <p:ph type="body" sz="quarter" idx="25"/>
          </p:nvPr>
        </p:nvSpPr>
        <p:spPr/>
        <p:txBody>
          <a:bodyPr/>
          <a:lstStyle/>
          <a:p>
            <a:endParaRPr lang="pl-PL" dirty="0">
              <a:solidFill>
                <a:schemeClr val="bg1"/>
              </a:solidFill>
            </a:endParaRPr>
          </a:p>
        </p:txBody>
      </p:sp>
      <p:sp>
        <p:nvSpPr>
          <p:cNvPr id="4" name="Rectangle 1">
            <a:extLst>
              <a:ext uri="{FF2B5EF4-FFF2-40B4-BE49-F238E27FC236}">
                <a16:creationId xmlns:a16="http://schemas.microsoft.com/office/drawing/2014/main" id="{D9E2371D-5E0C-F1FA-4308-D8CCB997A5FA}"/>
              </a:ext>
            </a:extLst>
          </p:cNvPr>
          <p:cNvSpPr>
            <a:spLocks noGrp="1" noChangeArrowheads="1"/>
          </p:cNvSpPr>
          <p:nvPr>
            <p:ph type="body" sz="quarter" idx="27"/>
          </p:nvPr>
        </p:nvSpPr>
        <p:spPr bwMode="auto">
          <a:xfrm>
            <a:off x="1099127" y="2639273"/>
            <a:ext cx="6986721"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rtlCol="0" anchor="ctr" anchorCtr="0" compatLnSpc="1">
            <a:prstTxWarp prst="textNoShape">
              <a:avLst/>
            </a:prstTxWarp>
            <a:spAutoFit/>
          </a:bodyPr>
          <a:lstStyle/>
          <a:p>
            <a:pPr marL="0" indent="0" defTabSz="1219170" eaLnBrk="0" fontAlgn="base" hangingPunct="0">
              <a:spcBef>
                <a:spcPct val="0"/>
              </a:spcBef>
              <a:spcAft>
                <a:spcPct val="0"/>
              </a:spcAft>
              <a:buClrTx/>
              <a:buSzTx/>
              <a:buFontTx/>
              <a:buChar char="•"/>
            </a:pPr>
            <a:r>
              <a:rPr lang="pl-PL" altLang="pl-PL" sz="2400" b="1" dirty="0">
                <a:solidFill>
                  <a:schemeClr val="tx1"/>
                </a:solidFill>
                <a:latin typeface="Arial" panose="020B0604020202020204" pitchFamily="34" charset="0"/>
              </a:rPr>
              <a:t>Adaptacyjność</a:t>
            </a:r>
            <a:r>
              <a:rPr lang="pl-PL" altLang="pl-PL" sz="2400" dirty="0">
                <a:solidFill>
                  <a:schemeClr val="tx1"/>
                </a:solidFill>
                <a:latin typeface="Arial" panose="020B0604020202020204" pitchFamily="34" charset="0"/>
              </a:rPr>
              <a:t>:</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mogą być dostosowywane do specyficznych problemów,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co pozwala na ich szerokie zastosowanie w różnych dziedzinach.</a:t>
            </a:r>
          </a:p>
          <a:p>
            <a:pPr marL="0" indent="0" defTabSz="1219170" eaLnBrk="0" fontAlgn="base" hangingPunct="0">
              <a:spcBef>
                <a:spcPct val="0"/>
              </a:spcBef>
              <a:spcAft>
                <a:spcPct val="0"/>
              </a:spcAft>
              <a:buClrTx/>
              <a:buSzTx/>
              <a:buFontTx/>
              <a:buChar char="•"/>
            </a:pPr>
            <a:r>
              <a:rPr lang="pl-PL" altLang="pl-PL" sz="2400" b="1" dirty="0">
                <a:solidFill>
                  <a:schemeClr val="tx1"/>
                </a:solidFill>
                <a:latin typeface="Arial" panose="020B0604020202020204" pitchFamily="34" charset="0"/>
              </a:rPr>
              <a:t>Intuicyjne Zasady</a:t>
            </a:r>
            <a:r>
              <a:rPr lang="pl-PL" altLang="pl-PL" sz="2400" dirty="0">
                <a:solidFill>
                  <a:schemeClr val="tx1"/>
                </a:solidFill>
                <a:latin typeface="Arial" panose="020B0604020202020204" pitchFamily="34" charset="0"/>
              </a:rPr>
              <a:t>:</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Wykorzystują intuicyjne zasady i wcześniejszą wiedzę o problemie,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aby prowadzić przeszukiwanie w bardziej obiecujących kierunkach.</a:t>
            </a:r>
          </a:p>
          <a:p>
            <a:pPr marL="0" indent="0" defTabSz="1219170" eaLnBrk="0" fontAlgn="base" hangingPunct="0">
              <a:spcBef>
                <a:spcPct val="0"/>
              </a:spcBef>
              <a:spcAft>
                <a:spcPct val="0"/>
              </a:spcAft>
              <a:buClrTx/>
              <a:buSzTx/>
              <a:buNone/>
            </a:pPr>
            <a:endParaRPr lang="pl-PL" altLang="pl-PL" sz="2400" dirty="0">
              <a:solidFill>
                <a:schemeClr val="tx1"/>
              </a:solidFill>
              <a:latin typeface="Arial" panose="020B0604020202020204" pitchFamily="34" charset="0"/>
            </a:endParaRPr>
          </a:p>
        </p:txBody>
      </p:sp>
    </p:spTree>
    <p:extLst>
      <p:ext uri="{BB962C8B-B14F-4D97-AF65-F5344CB8AC3E}">
        <p14:creationId xmlns:p14="http://schemas.microsoft.com/office/powerpoint/2010/main" val="98340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893459" y="290116"/>
            <a:ext cx="8729844" cy="6277768"/>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7C0047-1B73-6FC9-F033-A886A134E20D}"/>
              </a:ext>
            </a:extLst>
          </p:cNvPr>
          <p:cNvSpPr>
            <a:spLocks noGrp="1"/>
          </p:cNvSpPr>
          <p:nvPr>
            <p:ph type="body" sz="quarter" idx="25"/>
          </p:nvPr>
        </p:nvSpPr>
        <p:spPr/>
        <p:txBody>
          <a:bodyPr/>
          <a:lstStyle/>
          <a:p>
            <a:r>
              <a:rPr lang="pl-PL" dirty="0">
                <a:solidFill>
                  <a:schemeClr val="bg1"/>
                </a:solidFill>
              </a:rPr>
              <a:t>Przykłady Algorytmów Heurystycznych</a:t>
            </a:r>
          </a:p>
        </p:txBody>
      </p:sp>
      <p:sp>
        <p:nvSpPr>
          <p:cNvPr id="3" name="Symbol zastępczy tekstu 2">
            <a:extLst>
              <a:ext uri="{FF2B5EF4-FFF2-40B4-BE49-F238E27FC236}">
                <a16:creationId xmlns:a16="http://schemas.microsoft.com/office/drawing/2014/main" id="{521A0B82-5DFE-68BA-29FF-D45E2540254C}"/>
              </a:ext>
            </a:extLst>
          </p:cNvPr>
          <p:cNvSpPr>
            <a:spLocks noGrp="1"/>
          </p:cNvSpPr>
          <p:nvPr>
            <p:ph type="body" sz="quarter" idx="27"/>
          </p:nvPr>
        </p:nvSpPr>
        <p:spPr>
          <a:xfrm>
            <a:off x="609600" y="2688060"/>
            <a:ext cx="10981267" cy="2473693"/>
          </a:xfrm>
        </p:spPr>
        <p:txBody>
          <a:bodyPr/>
          <a:lstStyle/>
          <a:p>
            <a:r>
              <a:rPr lang="pl-PL" b="1" dirty="0"/>
              <a:t>1. Algorytm A*</a:t>
            </a:r>
          </a:p>
          <a:p>
            <a:pPr marL="533387" lvl="1" indent="0">
              <a:buNone/>
            </a:pPr>
            <a:r>
              <a:rPr lang="pl-PL" dirty="0"/>
              <a:t>Algorytm A* używa heurystyki do kierowania przeszukiwaniem w stronę najbardziej obiecujących węzłów, łącząc koszt ścieżki przebytej od startu do bieżącego węzła g(n) z przewidywanym kosztem od bieżącego węzła do celu h(n)</a:t>
            </a:r>
          </a:p>
          <a:p>
            <a:r>
              <a:rPr lang="pl-PL" b="1" dirty="0"/>
              <a:t>2. Algorytm </a:t>
            </a:r>
            <a:r>
              <a:rPr lang="pl-PL" b="1" dirty="0" err="1"/>
              <a:t>Greedy</a:t>
            </a:r>
            <a:r>
              <a:rPr lang="pl-PL" b="1" dirty="0"/>
              <a:t> Best-First </a:t>
            </a:r>
            <a:r>
              <a:rPr lang="pl-PL" b="1" dirty="0" err="1"/>
              <a:t>Search</a:t>
            </a:r>
            <a:endParaRPr lang="pl-PL" b="1" dirty="0"/>
          </a:p>
          <a:p>
            <a:pPr marL="533387" lvl="1" indent="0">
              <a:buNone/>
            </a:pPr>
            <a:r>
              <a:rPr lang="pl-PL" dirty="0" err="1"/>
              <a:t>Greedy</a:t>
            </a:r>
            <a:r>
              <a:rPr lang="pl-PL" dirty="0"/>
              <a:t> Best-First </a:t>
            </a:r>
            <a:r>
              <a:rPr lang="pl-PL" dirty="0" err="1"/>
              <a:t>Search</a:t>
            </a:r>
            <a:r>
              <a:rPr lang="pl-PL" dirty="0"/>
              <a:t> wybiera węzeł, który jest najbliżej celu według heurystyki h(n) ignorując koszt przebytej ścieżki. Skupia się na minimalizowaniu odległości do celu w każdej iteracji.</a:t>
            </a:r>
          </a:p>
          <a:p>
            <a:endParaRPr lang="pl-PL" dirty="0"/>
          </a:p>
        </p:txBody>
      </p:sp>
    </p:spTree>
    <p:extLst>
      <p:ext uri="{BB962C8B-B14F-4D97-AF65-F5344CB8AC3E}">
        <p14:creationId xmlns:p14="http://schemas.microsoft.com/office/powerpoint/2010/main" val="495238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B1F6B0-A719-DCA5-75B5-C4CC757DDDB7}"/>
              </a:ext>
            </a:extLst>
          </p:cNvPr>
          <p:cNvSpPr>
            <a:spLocks noGrp="1"/>
          </p:cNvSpPr>
          <p:nvPr>
            <p:ph type="body" sz="quarter" idx="25"/>
          </p:nvPr>
        </p:nvSpPr>
        <p:spPr/>
        <p:txBody>
          <a:bodyPr/>
          <a:lstStyle/>
          <a:p>
            <a:r>
              <a:rPr lang="pl-PL" dirty="0">
                <a:solidFill>
                  <a:schemeClr val="bg1"/>
                </a:solidFill>
              </a:rPr>
              <a:t>Działanie algorytmu</a:t>
            </a:r>
          </a:p>
        </p:txBody>
      </p:sp>
      <p:pic>
        <p:nvPicPr>
          <p:cNvPr id="5" name="Obraz 4">
            <a:extLst>
              <a:ext uri="{FF2B5EF4-FFF2-40B4-BE49-F238E27FC236}">
                <a16:creationId xmlns:a16="http://schemas.microsoft.com/office/drawing/2014/main" id="{FE4B2B36-883C-0C80-BC74-7515AE487F41}"/>
              </a:ext>
            </a:extLst>
          </p:cNvPr>
          <p:cNvPicPr>
            <a:picLocks noChangeAspect="1"/>
          </p:cNvPicPr>
          <p:nvPr/>
        </p:nvPicPr>
        <p:blipFill rotWithShape="1">
          <a:blip r:embed="rId2"/>
          <a:srcRect l="20381" t="36162" r="22061" b="28475"/>
          <a:stretch/>
        </p:blipFill>
        <p:spPr>
          <a:xfrm>
            <a:off x="1107071" y="2441376"/>
            <a:ext cx="10483796" cy="3462157"/>
          </a:xfrm>
          <a:prstGeom prst="rect">
            <a:avLst/>
          </a:prstGeom>
        </p:spPr>
      </p:pic>
    </p:spTree>
    <p:extLst>
      <p:ext uri="{BB962C8B-B14F-4D97-AF65-F5344CB8AC3E}">
        <p14:creationId xmlns:p14="http://schemas.microsoft.com/office/powerpoint/2010/main" val="1778693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E02B89E-D43E-C03B-0223-83AC9FE07E08}"/>
              </a:ext>
            </a:extLst>
          </p:cNvPr>
          <p:cNvSpPr>
            <a:spLocks noGrp="1"/>
          </p:cNvSpPr>
          <p:nvPr>
            <p:ph type="body" sz="quarter" idx="25"/>
          </p:nvPr>
        </p:nvSpPr>
        <p:spPr/>
        <p:txBody>
          <a:bodyPr/>
          <a:lstStyle/>
          <a:p>
            <a:endParaRPr lang="pl-PL" dirty="0">
              <a:solidFill>
                <a:schemeClr val="bg1"/>
              </a:solidFill>
            </a:endParaRPr>
          </a:p>
        </p:txBody>
      </p:sp>
      <p:sp>
        <p:nvSpPr>
          <p:cNvPr id="3" name="Symbol zastępczy tekstu 2">
            <a:extLst>
              <a:ext uri="{FF2B5EF4-FFF2-40B4-BE49-F238E27FC236}">
                <a16:creationId xmlns:a16="http://schemas.microsoft.com/office/drawing/2014/main" id="{52345592-51E2-B2F3-6BDC-B483B43A47A9}"/>
              </a:ext>
            </a:extLst>
          </p:cNvPr>
          <p:cNvSpPr>
            <a:spLocks noGrp="1"/>
          </p:cNvSpPr>
          <p:nvPr>
            <p:ph type="body" sz="quarter" idx="27"/>
          </p:nvPr>
        </p:nvSpPr>
        <p:spPr>
          <a:xfrm>
            <a:off x="605366" y="2354339"/>
            <a:ext cx="10981267" cy="4128757"/>
          </a:xfrm>
        </p:spPr>
        <p:txBody>
          <a:bodyPr/>
          <a:lstStyle/>
          <a:p>
            <a:r>
              <a:rPr lang="pl-PL" b="1" dirty="0"/>
              <a:t>3. Algorytm </a:t>
            </a:r>
            <a:r>
              <a:rPr lang="pl-PL" b="1" dirty="0" err="1"/>
              <a:t>Simulated</a:t>
            </a:r>
            <a:r>
              <a:rPr lang="pl-PL" b="1" dirty="0"/>
              <a:t> </a:t>
            </a:r>
            <a:r>
              <a:rPr lang="pl-PL" b="1" dirty="0" err="1"/>
              <a:t>Annealing</a:t>
            </a:r>
            <a:endParaRPr lang="pl-PL" b="1" dirty="0"/>
          </a:p>
          <a:p>
            <a:pPr marL="533387" lvl="1" indent="0">
              <a:buNone/>
            </a:pPr>
            <a:r>
              <a:rPr lang="pl-PL" dirty="0"/>
              <a:t>Algorytm </a:t>
            </a:r>
            <a:r>
              <a:rPr lang="pl-PL" dirty="0" err="1"/>
              <a:t>Simulated</a:t>
            </a:r>
            <a:r>
              <a:rPr lang="pl-PL" dirty="0"/>
              <a:t> </a:t>
            </a:r>
            <a:r>
              <a:rPr lang="pl-PL" dirty="0" err="1"/>
              <a:t>Annealing</a:t>
            </a:r>
            <a:r>
              <a:rPr lang="pl-PL" dirty="0"/>
              <a:t> symuluje proces wyżarzania w metalurgii. Wykorzystuje heurystykę do przeszukiwania przestrzeni rozwiązań i pozwala na akceptowanie gorszych rozwiązań w początkowych etapach, aby uniknąć lokalnych minimów.</a:t>
            </a:r>
          </a:p>
          <a:p>
            <a:r>
              <a:rPr lang="pl-PL" b="1" dirty="0"/>
              <a:t>4. Algorytmy Genetyczne</a:t>
            </a:r>
          </a:p>
          <a:p>
            <a:pPr marL="533387" lvl="1" indent="0">
              <a:buNone/>
            </a:pPr>
            <a:r>
              <a:rPr lang="pl-PL" dirty="0"/>
              <a:t>Algorytmy genetyczne są inspirowane procesami biologicznymi, takimi jak selekcja naturalna i genetyka. Wykorzystują heurystyki do tworzenia nowych populacji rozwiązań poprzez operacje, takie jak krzyżowanie i mutacje.</a:t>
            </a:r>
          </a:p>
          <a:p>
            <a:r>
              <a:rPr lang="pl-PL" b="1" dirty="0"/>
              <a:t>5. Algorytm Tabu </a:t>
            </a:r>
            <a:r>
              <a:rPr lang="pl-PL" b="1" dirty="0" err="1"/>
              <a:t>Search</a:t>
            </a:r>
            <a:endParaRPr lang="pl-PL" b="1" dirty="0"/>
          </a:p>
          <a:p>
            <a:pPr marL="533387" lvl="1" indent="0">
              <a:buNone/>
            </a:pPr>
            <a:r>
              <a:rPr lang="pl-PL" dirty="0"/>
              <a:t>Algorytm Tabu </a:t>
            </a:r>
            <a:r>
              <a:rPr lang="pl-PL" dirty="0" err="1"/>
              <a:t>Search</a:t>
            </a:r>
            <a:r>
              <a:rPr lang="pl-PL" dirty="0"/>
              <a:t> jest metaheurystyką, która wykorzystuje listę tabu, aby uniknąć powracania do już odwiedzonych rozwiązań. Heurystyka pomaga w kierowaniu przeszukiwania przestrzeni rozwiązań, aby znaleźć lepsze rozwiązania.</a:t>
            </a:r>
          </a:p>
          <a:p>
            <a:pPr marL="0" indent="0">
              <a:buNone/>
            </a:pPr>
            <a:endParaRPr lang="pl-PL" dirty="0"/>
          </a:p>
        </p:txBody>
      </p:sp>
    </p:spTree>
    <p:extLst>
      <p:ext uri="{BB962C8B-B14F-4D97-AF65-F5344CB8AC3E}">
        <p14:creationId xmlns:p14="http://schemas.microsoft.com/office/powerpoint/2010/main" val="3422582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11B2B3C-89D2-A136-B062-9C9B4C2C375D}"/>
              </a:ext>
            </a:extLst>
          </p:cNvPr>
          <p:cNvSpPr>
            <a:spLocks noGrp="1"/>
          </p:cNvSpPr>
          <p:nvPr>
            <p:ph type="body" sz="quarter" idx="25"/>
          </p:nvPr>
        </p:nvSpPr>
        <p:spPr/>
        <p:txBody>
          <a:bodyPr/>
          <a:lstStyle/>
          <a:p>
            <a:r>
              <a:rPr lang="pl-PL" dirty="0">
                <a:solidFill>
                  <a:schemeClr val="bg1"/>
                </a:solidFill>
              </a:rPr>
              <a:t>Algorytm A* (star)</a:t>
            </a:r>
          </a:p>
        </p:txBody>
      </p:sp>
      <p:sp>
        <p:nvSpPr>
          <p:cNvPr id="3" name="Symbol zastępczy tekstu 2">
            <a:extLst>
              <a:ext uri="{FF2B5EF4-FFF2-40B4-BE49-F238E27FC236}">
                <a16:creationId xmlns:a16="http://schemas.microsoft.com/office/drawing/2014/main" id="{BD7F7B6D-36E1-9F9E-1120-3516B4B49406}"/>
              </a:ext>
            </a:extLst>
          </p:cNvPr>
          <p:cNvSpPr>
            <a:spLocks noGrp="1"/>
          </p:cNvSpPr>
          <p:nvPr>
            <p:ph type="body" sz="quarter" idx="27"/>
          </p:nvPr>
        </p:nvSpPr>
        <p:spPr>
          <a:xfrm>
            <a:off x="527304" y="2656091"/>
            <a:ext cx="10981267" cy="3150349"/>
          </a:xfrm>
        </p:spPr>
        <p:txBody>
          <a:bodyPr/>
          <a:lstStyle/>
          <a:p>
            <a:pPr marL="0" indent="0">
              <a:buNone/>
            </a:pPr>
            <a:r>
              <a:rPr lang="pl-PL" dirty="0"/>
              <a:t>Algorytm A* – algorytm heurystyczny znajdowania najkrótszej ścieżki w grafie ważonym z dowolnego wierzchołka do wierzchołka spełniającego określony warunek zwany testem celu. Algorytm jest zupełny i optymalny, w tym sensie, że znajduje ścieżkę, jeśli tylko taka istnieje, i przy tym jest to ścieżka najkrótsza. Stosowany głównie w dziedzinie sztucznej inteligencji do rozwiązywania problemów i w grach komputerowych do imitowania inteligentnego zachowania.</a:t>
            </a:r>
          </a:p>
          <a:p>
            <a:endParaRPr lang="pl-PL" dirty="0"/>
          </a:p>
          <a:p>
            <a:pPr marL="0" indent="0">
              <a:buNone/>
            </a:pPr>
            <a:r>
              <a:rPr lang="pl-PL" dirty="0"/>
              <a:t>Algorytm został opisany pierwotnie w 1968 roku przez Petera Harta, Nilsa </a:t>
            </a:r>
            <a:r>
              <a:rPr lang="pl-PL" dirty="0" err="1"/>
              <a:t>Nilssona</a:t>
            </a:r>
            <a:r>
              <a:rPr lang="pl-PL" dirty="0"/>
              <a:t> oraz Bertrama </a:t>
            </a:r>
            <a:r>
              <a:rPr lang="pl-PL" dirty="0" err="1"/>
              <a:t>Raphaela</a:t>
            </a:r>
            <a:r>
              <a:rPr lang="pl-PL" dirty="0"/>
              <a:t>. W ich pracy naukowej został nazwany algorytmem A. Ponieważ jego użycie daje optymalne zachowanie dla danej heurystyki, nazwano go A*. </a:t>
            </a:r>
          </a:p>
        </p:txBody>
      </p:sp>
    </p:spTree>
    <p:extLst>
      <p:ext uri="{BB962C8B-B14F-4D97-AF65-F5344CB8AC3E}">
        <p14:creationId xmlns:p14="http://schemas.microsoft.com/office/powerpoint/2010/main" val="380669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D856BE4-A9FE-EFB6-5F42-38EA81F2855F}"/>
              </a:ext>
            </a:extLst>
          </p:cNvPr>
          <p:cNvSpPr>
            <a:spLocks noGrp="1"/>
          </p:cNvSpPr>
          <p:nvPr>
            <p:ph type="body" sz="quarter" idx="25"/>
          </p:nvPr>
        </p:nvSpPr>
        <p:spPr/>
        <p:txBody>
          <a:bodyPr/>
          <a:lstStyle/>
          <a:p>
            <a:r>
              <a:rPr lang="pl-PL" dirty="0">
                <a:solidFill>
                  <a:schemeClr val="bg1"/>
                </a:solidFill>
              </a:rPr>
              <a:t>Przykład działania algorytmu</a:t>
            </a:r>
          </a:p>
        </p:txBody>
      </p:sp>
      <p:sp>
        <p:nvSpPr>
          <p:cNvPr id="3" name="Symbol zastępczy tekstu 2">
            <a:extLst>
              <a:ext uri="{FF2B5EF4-FFF2-40B4-BE49-F238E27FC236}">
                <a16:creationId xmlns:a16="http://schemas.microsoft.com/office/drawing/2014/main" id="{9D7E26D5-CF79-8C43-1574-6F25F581AA61}"/>
              </a:ext>
            </a:extLst>
          </p:cNvPr>
          <p:cNvSpPr>
            <a:spLocks noGrp="1"/>
          </p:cNvSpPr>
          <p:nvPr>
            <p:ph type="body" sz="quarter" idx="27"/>
          </p:nvPr>
        </p:nvSpPr>
        <p:spPr>
          <a:xfrm>
            <a:off x="536449" y="2491499"/>
            <a:ext cx="4834919" cy="2958325"/>
          </a:xfrm>
        </p:spPr>
        <p:txBody>
          <a:bodyPr/>
          <a:lstStyle/>
          <a:p>
            <a:pPr marL="0" indent="0">
              <a:buNone/>
            </a:pPr>
            <a:r>
              <a:rPr lang="pl-PL" dirty="0"/>
              <a:t>Oto przykład działania algorytmu A* dla grafu, którego wierzchołkami są miasta, wagami krawędzi odległości drogowe, a heurystyka h ( x ) jest odległością w linii prostej. Przykład pokazuje prostą sytuację, w której A* wykona nawrót ze względu na niesłuszne przewidywania heurystyki. </a:t>
            </a:r>
          </a:p>
        </p:txBody>
      </p:sp>
      <p:pic>
        <p:nvPicPr>
          <p:cNvPr id="5" name="Obraz 4" descr="Obraz zawierający diagram, linia, zrzut ekranu, krąg&#10;&#10;Opis wygenerowany automatycznie">
            <a:extLst>
              <a:ext uri="{FF2B5EF4-FFF2-40B4-BE49-F238E27FC236}">
                <a16:creationId xmlns:a16="http://schemas.microsoft.com/office/drawing/2014/main" id="{0092984C-3D95-E3B2-1982-430447D77DD3}"/>
              </a:ext>
            </a:extLst>
          </p:cNvPr>
          <p:cNvPicPr>
            <a:picLocks noChangeAspect="1"/>
          </p:cNvPicPr>
          <p:nvPr/>
        </p:nvPicPr>
        <p:blipFill>
          <a:blip r:embed="rId2"/>
          <a:stretch>
            <a:fillRect/>
          </a:stretch>
        </p:blipFill>
        <p:spPr>
          <a:xfrm>
            <a:off x="5981511" y="2491499"/>
            <a:ext cx="5080000" cy="3594100"/>
          </a:xfrm>
          <a:prstGeom prst="rect">
            <a:avLst/>
          </a:prstGeom>
        </p:spPr>
      </p:pic>
    </p:spTree>
    <p:extLst>
      <p:ext uri="{BB962C8B-B14F-4D97-AF65-F5344CB8AC3E}">
        <p14:creationId xmlns:p14="http://schemas.microsoft.com/office/powerpoint/2010/main" val="3570545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145B3-E17B-11D4-123A-7D3859F8EC7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2942B63-ED27-876B-A549-2F9E7F84E73F}"/>
              </a:ext>
            </a:extLst>
          </p:cNvPr>
          <p:cNvSpPr>
            <a:spLocks noGrp="1"/>
          </p:cNvSpPr>
          <p:nvPr>
            <p:ph type="body" sz="quarter" idx="27"/>
          </p:nvPr>
        </p:nvSpPr>
        <p:spPr>
          <a:xfrm>
            <a:off x="212436" y="2400059"/>
            <a:ext cx="11979564" cy="4192765"/>
          </a:xfrm>
        </p:spPr>
        <p:txBody>
          <a:bodyPr/>
          <a:lstStyle/>
          <a:p>
            <a:pPr marL="0" indent="0">
              <a:buNone/>
            </a:pPr>
            <a:r>
              <a:rPr lang="pl-PL" dirty="0"/>
              <a:t>Zakładając, że używana w algorytmie heurystyka jest dopuszczalna, możemy stwierdzić, iż A* jest dopuszczalny (ang. </a:t>
            </a:r>
            <a:r>
              <a:rPr lang="pl-PL" dirty="0" err="1"/>
              <a:t>admissible</a:t>
            </a:r>
            <a:r>
              <a:rPr lang="pl-PL" dirty="0"/>
              <a:t>). Oznacza to, że zawsze poda nam prawidłowe rozwiązanie, jeżeli takowe istnieje. Co więcej, algorytm ten podczas działania przeszukuje mniej węzłów niż jakikolwiek inny dopuszczalny algorytm przeszukiwania z taką samą heurystyką. Dzieje się tak, ponieważ A* tworzy „optymistyczne” oszacowanie kosztu ścieżki przez każdy węzeł, który bierze pod uwagę – optymistyczny w tym sensie, że prawdziwy koszt ścieżki przez dany węzeł do węzła końcowego będzie co najmniej tak duży jak oszacowanie.</a:t>
            </a:r>
          </a:p>
          <a:p>
            <a:pPr marL="0" indent="0">
              <a:buNone/>
            </a:pPr>
            <a:endParaRPr lang="pl-PL" dirty="0"/>
          </a:p>
          <a:p>
            <a:pPr marL="0" indent="0">
              <a:buNone/>
            </a:pPr>
            <a:r>
              <a:rPr lang="pl-PL" dirty="0"/>
              <a:t>Kiedy A* kończy przeszukiwanie, ma (z definicji) znalezioną ścieżkę, której koszt jest mniejszy niż szacowany koszt jakiejkolwiek innej ścieżki (innej, czyli przechodzącej co najmniej przez jeden węzeł niewchodzący w skład znalezionej ścieżki). Ponieważ oszacowania są optymistyczne, algorytm A* może bezpiecznie zignorować te inne ścieżki. Innymi słowy, A* nigdy nie „przeoczy” ścieżki o niższym koszcie i dlatego jest dopuszczalny. </a:t>
            </a:r>
          </a:p>
        </p:txBody>
      </p:sp>
    </p:spTree>
    <p:extLst>
      <p:ext uri="{BB962C8B-B14F-4D97-AF65-F5344CB8AC3E}">
        <p14:creationId xmlns:p14="http://schemas.microsoft.com/office/powerpoint/2010/main" val="1307033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D6869F-FD0F-2A3E-D0B1-A594103F7C5E}"/>
              </a:ext>
            </a:extLst>
          </p:cNvPr>
          <p:cNvSpPr>
            <a:spLocks noGrp="1"/>
          </p:cNvSpPr>
          <p:nvPr>
            <p:ph type="body" sz="quarter" idx="25"/>
          </p:nvPr>
        </p:nvSpPr>
        <p:spPr/>
        <p:txBody>
          <a:bodyPr/>
          <a:lstStyle/>
          <a:p>
            <a:r>
              <a:rPr lang="pl-PL" dirty="0">
                <a:solidFill>
                  <a:schemeClr val="bg1"/>
                </a:solidFill>
              </a:rPr>
              <a:t>ALGORYTMY</a:t>
            </a:r>
          </a:p>
        </p:txBody>
      </p:sp>
      <p:sp>
        <p:nvSpPr>
          <p:cNvPr id="3" name="Symbol zastępczy tekstu 2">
            <a:extLst>
              <a:ext uri="{FF2B5EF4-FFF2-40B4-BE49-F238E27FC236}">
                <a16:creationId xmlns:a16="http://schemas.microsoft.com/office/drawing/2014/main" id="{CF187A09-9B5E-E5C7-A3E3-2A8BC26E4245}"/>
              </a:ext>
            </a:extLst>
          </p:cNvPr>
          <p:cNvSpPr>
            <a:spLocks noGrp="1"/>
          </p:cNvSpPr>
          <p:nvPr>
            <p:ph type="body" sz="quarter" idx="27"/>
          </p:nvPr>
        </p:nvSpPr>
        <p:spPr>
          <a:xfrm>
            <a:off x="609600" y="2400059"/>
            <a:ext cx="10981267" cy="3909301"/>
          </a:xfrm>
        </p:spPr>
        <p:txBody>
          <a:bodyPr>
            <a:normAutofit lnSpcReduction="10000"/>
          </a:bodyPr>
          <a:lstStyle/>
          <a:p>
            <a:pPr marL="457189" indent="-457189">
              <a:lnSpc>
                <a:spcPct val="107000"/>
              </a:lnSpc>
              <a:spcAft>
                <a:spcPts val="1067"/>
              </a:spcAft>
              <a:buSzPts val="1000"/>
              <a:buFont typeface="Symbol" panose="05050102010706020507" pitchFamily="18" charset="2"/>
              <a:buChar char=""/>
              <a:tabLst>
                <a:tab pos="609585" algn="l"/>
              </a:tabLst>
            </a:pP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ReBeL</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Efficient</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Non-</a:t>
            </a: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Convex</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Reformulations</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Memory-Efficient First-Order Semidefinite Programming,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Advantage Weighted Actor-Critic (AWAC),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RigL</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Algorithm</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en-US" sz="2400" kern="0" dirty="0" err="1">
                <a:latin typeface="Times New Roman" panose="02020603050405020304" pitchFamily="18" charset="0"/>
                <a:ea typeface="Times New Roman" panose="02020603050405020304" pitchFamily="18" charset="0"/>
                <a:cs typeface="Times New Roman" panose="02020603050405020304" pitchFamily="18" charset="0"/>
              </a:rPr>
              <a:t>Behaviour-Regularised</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Model-</a:t>
            </a:r>
            <a:r>
              <a:rPr lang="en-US" sz="2400" kern="0" dirty="0" err="1">
                <a:latin typeface="Times New Roman" panose="02020603050405020304" pitchFamily="18" charset="0"/>
                <a:ea typeface="Times New Roman" panose="02020603050405020304" pitchFamily="18" charset="0"/>
                <a:cs typeface="Times New Roman" panose="02020603050405020304" pitchFamily="18" charset="0"/>
              </a:rPr>
              <a:t>ENsemble</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(BREMEN)</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625511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BA633A6-3428-5476-0511-6A76882EDA34}"/>
              </a:ext>
            </a:extLst>
          </p:cNvPr>
          <p:cNvSpPr>
            <a:spLocks noGrp="1"/>
          </p:cNvSpPr>
          <p:nvPr>
            <p:ph type="body" sz="quarter" idx="25"/>
          </p:nvPr>
        </p:nvSpPr>
        <p:spPr/>
        <p:txBody>
          <a:bodyPr/>
          <a:lstStyle/>
          <a:p>
            <a:r>
              <a:rPr lang="en-US" dirty="0" err="1">
                <a:solidFill>
                  <a:schemeClr val="bg1"/>
                </a:solidFill>
              </a:rPr>
              <a:t>ReBeL</a:t>
            </a:r>
            <a:r>
              <a:rPr lang="en-US" dirty="0">
                <a:solidFill>
                  <a:schemeClr val="bg1"/>
                </a:solidFill>
              </a:rPr>
              <a:t> (Recurrent Dueling Bandit Learning) </a:t>
            </a:r>
            <a:endParaRPr lang="pl-PL" dirty="0">
              <a:solidFill>
                <a:schemeClr val="bg1"/>
              </a:solidFill>
            </a:endParaRPr>
          </a:p>
        </p:txBody>
      </p:sp>
      <p:sp>
        <p:nvSpPr>
          <p:cNvPr id="3" name="Symbol zastępczy tekstu 2">
            <a:extLst>
              <a:ext uri="{FF2B5EF4-FFF2-40B4-BE49-F238E27FC236}">
                <a16:creationId xmlns:a16="http://schemas.microsoft.com/office/drawing/2014/main" id="{48D153F5-96D6-67AC-61C0-105A7DBF50BD}"/>
              </a:ext>
            </a:extLst>
          </p:cNvPr>
          <p:cNvSpPr>
            <a:spLocks noGrp="1"/>
          </p:cNvSpPr>
          <p:nvPr>
            <p:ph type="body" sz="quarter" idx="27"/>
          </p:nvPr>
        </p:nvSpPr>
        <p:spPr>
          <a:xfrm>
            <a:off x="605366" y="2637803"/>
            <a:ext cx="10981267" cy="3534397"/>
          </a:xfrm>
        </p:spPr>
        <p:txBody>
          <a:bodyPr/>
          <a:lstStyle/>
          <a:p>
            <a:pPr marL="0" indent="0">
              <a:buNone/>
            </a:pPr>
            <a:r>
              <a:rPr lang="pl-PL" dirty="0" err="1"/>
              <a:t>ReBeL</a:t>
            </a:r>
            <a:r>
              <a:rPr lang="pl-PL" dirty="0"/>
              <a:t> (</a:t>
            </a:r>
            <a:r>
              <a:rPr lang="pl-PL" dirty="0" err="1"/>
              <a:t>Recurrent</a:t>
            </a:r>
            <a:r>
              <a:rPr lang="pl-PL" dirty="0"/>
              <a:t> </a:t>
            </a:r>
            <a:r>
              <a:rPr lang="pl-PL" dirty="0" err="1"/>
              <a:t>Dueling</a:t>
            </a:r>
            <a:r>
              <a:rPr lang="pl-PL" dirty="0"/>
              <a:t> </a:t>
            </a:r>
            <a:r>
              <a:rPr lang="pl-PL" dirty="0" err="1"/>
              <a:t>Bandit</a:t>
            </a:r>
            <a:r>
              <a:rPr lang="pl-PL" dirty="0"/>
              <a:t> Learning) to zaawansowany algorytm sztucznej inteligencji opracowany przez Facebook AI, który łączy uczenie przez wzmacnianie oraz teorię gier do obsługi gier z niedoskonałymi informacjami. Rozszerza podejście </a:t>
            </a:r>
            <a:r>
              <a:rPr lang="pl-PL" dirty="0" err="1"/>
              <a:t>AlphaZero</a:t>
            </a:r>
            <a:r>
              <a:rPr lang="pl-PL" dirty="0"/>
              <a:t>, wprowadzając mechanizm rekursywnego rozumowania. Napisanie pełnego algorytmu </a:t>
            </a:r>
            <a:r>
              <a:rPr lang="pl-PL" dirty="0" err="1"/>
              <a:t>ReBeL</a:t>
            </a:r>
            <a:r>
              <a:rPr lang="pl-PL" dirty="0"/>
              <a:t> jest skomplikowane i wymaga solidnego zrozumienia uczenia przez wzmacnianie, teorii gier oraz sieci neuronowych.</a:t>
            </a:r>
          </a:p>
          <a:p>
            <a:pPr marL="0" indent="0">
              <a:buNone/>
            </a:pPr>
            <a:endParaRPr lang="pl-PL" dirty="0"/>
          </a:p>
          <a:p>
            <a:pPr marL="0" indent="0">
              <a:buNone/>
            </a:pPr>
            <a:r>
              <a:rPr lang="pl-PL" dirty="0"/>
              <a:t>Poniżej znajduje się uproszczony zarys, jak można rozpocząć implementację podstawowej wersji algorytmu </a:t>
            </a:r>
            <a:r>
              <a:rPr lang="pl-PL" dirty="0" err="1"/>
              <a:t>ReBeL</a:t>
            </a:r>
            <a:r>
              <a:rPr lang="pl-PL" dirty="0"/>
              <a:t> w języku </a:t>
            </a:r>
            <a:r>
              <a:rPr lang="pl-PL" dirty="0" err="1"/>
              <a:t>Python</a:t>
            </a:r>
            <a:r>
              <a:rPr lang="pl-PL" dirty="0"/>
              <a:t>. Ten przykład zakłada znajomość kluczowych pojęć i skupia się na strukturze podejścia. Nie jest to pełna implementacja, ale powinna służyć jako wskazówka.</a:t>
            </a:r>
          </a:p>
        </p:txBody>
      </p:sp>
    </p:spTree>
    <p:extLst>
      <p:ext uri="{BB962C8B-B14F-4D97-AF65-F5344CB8AC3E}">
        <p14:creationId xmlns:p14="http://schemas.microsoft.com/office/powerpoint/2010/main" val="2928977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B31653-EC27-F913-9C4E-AFAA1EAAEE77}"/>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B5F7B63-3FF6-43B0-1A1A-A81FDADA95B0}"/>
              </a:ext>
            </a:extLst>
          </p:cNvPr>
          <p:cNvSpPr>
            <a:spLocks noGrp="1"/>
          </p:cNvSpPr>
          <p:nvPr>
            <p:ph type="body" sz="quarter" idx="27"/>
          </p:nvPr>
        </p:nvSpPr>
        <p:spPr>
          <a:xfrm>
            <a:off x="605366" y="2537219"/>
            <a:ext cx="10981267" cy="3653269"/>
          </a:xfrm>
        </p:spPr>
        <p:txBody>
          <a:bodyPr/>
          <a:lstStyle/>
          <a:p>
            <a:pPr marL="0" indent="0">
              <a:buNone/>
            </a:pPr>
            <a:r>
              <a:rPr lang="pl-PL" dirty="0"/>
              <a:t>Wymagania</a:t>
            </a:r>
          </a:p>
          <a:p>
            <a:r>
              <a:rPr lang="pl-PL" dirty="0" err="1"/>
              <a:t>Python</a:t>
            </a:r>
            <a:r>
              <a:rPr lang="pl-PL" dirty="0"/>
              <a:t> 3.x</a:t>
            </a:r>
          </a:p>
          <a:p>
            <a:r>
              <a:rPr lang="pl-PL" dirty="0" err="1"/>
              <a:t>PyTorch</a:t>
            </a:r>
            <a:r>
              <a:rPr lang="pl-PL" dirty="0"/>
              <a:t> lub </a:t>
            </a:r>
            <a:r>
              <a:rPr lang="pl-PL" dirty="0" err="1"/>
              <a:t>TensorFlow</a:t>
            </a:r>
            <a:r>
              <a:rPr lang="pl-PL" dirty="0"/>
              <a:t> do implementacji sieci neuronowych</a:t>
            </a:r>
          </a:p>
          <a:p>
            <a:r>
              <a:rPr lang="pl-PL" dirty="0"/>
              <a:t>Biblioteki do środowisk gier (np. </a:t>
            </a:r>
            <a:r>
              <a:rPr lang="pl-PL" dirty="0" err="1"/>
              <a:t>OpenAI</a:t>
            </a:r>
            <a:r>
              <a:rPr lang="pl-PL" dirty="0"/>
              <a:t> </a:t>
            </a:r>
            <a:r>
              <a:rPr lang="pl-PL" dirty="0" err="1"/>
              <a:t>Gym</a:t>
            </a:r>
            <a:r>
              <a:rPr lang="pl-PL" dirty="0"/>
              <a:t> do środowisk uczenia przez wzmacnianie)</a:t>
            </a:r>
          </a:p>
          <a:p>
            <a:pPr marL="0" indent="0">
              <a:buNone/>
            </a:pPr>
            <a:r>
              <a:rPr lang="pl-PL" dirty="0"/>
              <a:t>Podstawowa struktura</a:t>
            </a:r>
          </a:p>
          <a:p>
            <a:r>
              <a:rPr lang="pl-PL" dirty="0"/>
              <a:t>Definicja gry: Zdefiniuj środowisko gry z jej zasadami i stanami.</a:t>
            </a:r>
          </a:p>
          <a:p>
            <a:r>
              <a:rPr lang="pl-PL" dirty="0"/>
              <a:t>Sieci neuronowe: Skonfiguruj sieci neuronowe do przewidywania polityk i funkcji wartości.</a:t>
            </a:r>
          </a:p>
          <a:p>
            <a:r>
              <a:rPr lang="pl-PL" dirty="0"/>
              <a:t>Pętla treningowa: Zaimplementuj pętlę treningową, w której algorytm uczy się na podstawie symulacji gier.</a:t>
            </a:r>
          </a:p>
        </p:txBody>
      </p:sp>
    </p:spTree>
    <p:extLst>
      <p:ext uri="{BB962C8B-B14F-4D97-AF65-F5344CB8AC3E}">
        <p14:creationId xmlns:p14="http://schemas.microsoft.com/office/powerpoint/2010/main" val="2618902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1B0440E-EBA1-18A9-2D46-14CC642408F9}"/>
              </a:ext>
            </a:extLst>
          </p:cNvPr>
          <p:cNvSpPr>
            <a:spLocks noGrp="1"/>
          </p:cNvSpPr>
          <p:nvPr>
            <p:ph type="title"/>
          </p:nvPr>
        </p:nvSpPr>
        <p:spPr/>
        <p:txBody>
          <a:bodyPr/>
          <a:lstStyle/>
          <a:p>
            <a:r>
              <a:rPr lang="pl-PL" dirty="0"/>
              <a:t>Analiza języka naturalnego (NLP) </a:t>
            </a:r>
          </a:p>
        </p:txBody>
      </p:sp>
      <p:sp>
        <p:nvSpPr>
          <p:cNvPr id="4" name="pole tekstowe 3">
            <a:extLst>
              <a:ext uri="{FF2B5EF4-FFF2-40B4-BE49-F238E27FC236}">
                <a16:creationId xmlns:a16="http://schemas.microsoft.com/office/drawing/2014/main" id="{689288FD-244B-2595-2799-9F010234BA45}"/>
              </a:ext>
            </a:extLst>
          </p:cNvPr>
          <p:cNvSpPr txBox="1"/>
          <p:nvPr/>
        </p:nvSpPr>
        <p:spPr>
          <a:xfrm>
            <a:off x="1154954" y="2930527"/>
            <a:ext cx="6094476" cy="2862322"/>
          </a:xfrm>
          <a:prstGeom prst="rect">
            <a:avLst/>
          </a:prstGeom>
          <a:noFill/>
        </p:spPr>
        <p:txBody>
          <a:bodyPr wrap="square">
            <a:spAutoFit/>
          </a:bodyPr>
          <a:lstStyle/>
          <a:p>
            <a:r>
              <a:rPr lang="pl-PL" dirty="0"/>
              <a:t>Analiza języka naturalnego (NLP) to dziedzina sztucznej inteligencji (AI), która koncentruje się na interakcji między komputerami a ludzkim językiem. Celem NLP jest umożliwienie komputerom zrozumienia, interpretacji i generowania tekstu w sposób, który jest zarówno użyteczny, jak i naturalny dla ludzi. W analizie NLP wykorzystuje się wiele algorytmów i metod, które umożliwiają rozwiązywanie różnych problemów związanych z przetwarzaniem języka.</a:t>
            </a:r>
          </a:p>
        </p:txBody>
      </p:sp>
    </p:spTree>
    <p:extLst>
      <p:ext uri="{BB962C8B-B14F-4D97-AF65-F5344CB8AC3E}">
        <p14:creationId xmlns:p14="http://schemas.microsoft.com/office/powerpoint/2010/main" val="1739614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539797" y="279205"/>
            <a:ext cx="9130041" cy="6343223"/>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D4AA67D-A51E-8EBB-1CF5-82C56C7E44FB}"/>
              </a:ext>
            </a:extLst>
          </p:cNvPr>
          <p:cNvSpPr>
            <a:spLocks noGrp="1"/>
          </p:cNvSpPr>
          <p:nvPr>
            <p:ph type="title"/>
          </p:nvPr>
        </p:nvSpPr>
        <p:spPr/>
        <p:txBody>
          <a:bodyPr/>
          <a:lstStyle/>
          <a:p>
            <a:endParaRPr lang="pl-PL"/>
          </a:p>
        </p:txBody>
      </p:sp>
      <p:sp>
        <p:nvSpPr>
          <p:cNvPr id="6" name="pole tekstowe 5">
            <a:extLst>
              <a:ext uri="{FF2B5EF4-FFF2-40B4-BE49-F238E27FC236}">
                <a16:creationId xmlns:a16="http://schemas.microsoft.com/office/drawing/2014/main" id="{31AE12B8-0139-B045-A886-B63E5C0DCA5E}"/>
              </a:ext>
            </a:extLst>
          </p:cNvPr>
          <p:cNvSpPr txBox="1"/>
          <p:nvPr/>
        </p:nvSpPr>
        <p:spPr>
          <a:xfrm>
            <a:off x="962406" y="2467016"/>
            <a:ext cx="9598914" cy="3970318"/>
          </a:xfrm>
          <a:prstGeom prst="rect">
            <a:avLst/>
          </a:prstGeom>
          <a:noFill/>
        </p:spPr>
        <p:txBody>
          <a:bodyPr wrap="square">
            <a:spAutoFit/>
          </a:bodyPr>
          <a:lstStyle/>
          <a:p>
            <a:r>
              <a:rPr lang="pl-PL" b="1" dirty="0"/>
              <a:t>1. </a:t>
            </a:r>
            <a:r>
              <a:rPr lang="pl-PL" b="1" dirty="0" err="1"/>
              <a:t>Tokenizacja</a:t>
            </a:r>
            <a:endParaRPr lang="pl-PL" b="1" dirty="0"/>
          </a:p>
          <a:p>
            <a:r>
              <a:rPr lang="pl-PL" dirty="0" err="1"/>
              <a:t>Tokenizacja</a:t>
            </a:r>
            <a:r>
              <a:rPr lang="pl-PL" dirty="0"/>
              <a:t> to proces dzielenia tekstu na mniejsze jednostki (tzw. "</a:t>
            </a:r>
            <a:r>
              <a:rPr lang="pl-PL" dirty="0" err="1"/>
              <a:t>tokeny</a:t>
            </a:r>
            <a:r>
              <a:rPr lang="pl-PL" dirty="0"/>
              <a:t>"), które mogą być słowami, frazami, zdaniami lub znakami. Jest to podstawowy krok w wielu zadaniach NLP, takich jak analiza sentymentu, rozpoznawanie nazw własnych czy tłumaczenie maszynowe.</a:t>
            </a:r>
          </a:p>
          <a:p>
            <a:pPr marL="800100" lvl="1" indent="-342900">
              <a:buFont typeface="Arial" panose="020B0604020202020204" pitchFamily="34" charset="0"/>
              <a:buChar char="•"/>
            </a:pPr>
            <a:r>
              <a:rPr lang="pl-PL" b="1" dirty="0" err="1"/>
              <a:t>Tokenizacja</a:t>
            </a:r>
            <a:r>
              <a:rPr lang="pl-PL" b="1" dirty="0"/>
              <a:t> słów</a:t>
            </a:r>
            <a:r>
              <a:rPr lang="pl-PL" dirty="0"/>
              <a:t>: Dzieli tekst na pojedyncze słowa.</a:t>
            </a:r>
          </a:p>
          <a:p>
            <a:pPr marL="800100" lvl="1" indent="-342900">
              <a:buFont typeface="Arial" panose="020B0604020202020204" pitchFamily="34" charset="0"/>
              <a:buChar char="•"/>
            </a:pPr>
            <a:r>
              <a:rPr lang="pl-PL" b="1" dirty="0" err="1"/>
              <a:t>Tokenizacja</a:t>
            </a:r>
            <a:r>
              <a:rPr lang="pl-PL" b="1" dirty="0"/>
              <a:t> zdań</a:t>
            </a:r>
            <a:r>
              <a:rPr lang="pl-PL" dirty="0"/>
              <a:t>: Dzieli tekst na zdania.</a:t>
            </a:r>
          </a:p>
          <a:p>
            <a:r>
              <a:rPr lang="pl-PL" b="1" dirty="0"/>
              <a:t>2. Zastosowanie N-gramów</a:t>
            </a:r>
          </a:p>
          <a:p>
            <a:r>
              <a:rPr lang="pl-PL" dirty="0"/>
              <a:t>N-gramy to ciągi „n” słów, które występują w tekście. Stosowanie n-gramów jest pomocne w analizach statystycznych, modelowaniu języka i przewidywaniu następnych słów w sekwencji.</a:t>
            </a:r>
          </a:p>
          <a:p>
            <a:pPr marL="742950" lvl="1" indent="-285750">
              <a:buFont typeface="Arial" panose="020B0604020202020204" pitchFamily="34" charset="0"/>
              <a:buChar char="•"/>
            </a:pPr>
            <a:r>
              <a:rPr lang="pl-PL" b="1" dirty="0" err="1"/>
              <a:t>Unigramy</a:t>
            </a:r>
            <a:r>
              <a:rPr lang="pl-PL" dirty="0"/>
              <a:t>: Pojedyncze słowa.</a:t>
            </a:r>
          </a:p>
          <a:p>
            <a:pPr marL="742950" lvl="1" indent="-285750">
              <a:buFont typeface="Arial" panose="020B0604020202020204" pitchFamily="34" charset="0"/>
              <a:buChar char="•"/>
            </a:pPr>
            <a:r>
              <a:rPr lang="pl-PL" b="1" dirty="0" err="1"/>
              <a:t>Bigramy</a:t>
            </a:r>
            <a:r>
              <a:rPr lang="pl-PL" dirty="0"/>
              <a:t>: Parowanie dwóch słów.</a:t>
            </a:r>
          </a:p>
          <a:p>
            <a:pPr marL="742950" lvl="1" indent="-285750">
              <a:buFont typeface="Arial" panose="020B0604020202020204" pitchFamily="34" charset="0"/>
              <a:buChar char="•"/>
            </a:pPr>
            <a:r>
              <a:rPr lang="pl-PL" b="1" dirty="0" err="1"/>
              <a:t>Trigramy</a:t>
            </a:r>
            <a:r>
              <a:rPr lang="pl-PL" dirty="0"/>
              <a:t>: Parowanie trzech słów.</a:t>
            </a:r>
          </a:p>
        </p:txBody>
      </p:sp>
    </p:spTree>
    <p:extLst>
      <p:ext uri="{BB962C8B-B14F-4D97-AF65-F5344CB8AC3E}">
        <p14:creationId xmlns:p14="http://schemas.microsoft.com/office/powerpoint/2010/main" val="4068943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F43C39-1C5A-DBCF-0BBF-6ADD88A60B2C}"/>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29CB0741-2575-85C7-20B4-1D5107B77240}"/>
              </a:ext>
            </a:extLst>
          </p:cNvPr>
          <p:cNvSpPr txBox="1"/>
          <p:nvPr/>
        </p:nvSpPr>
        <p:spPr>
          <a:xfrm>
            <a:off x="1013341" y="2256086"/>
            <a:ext cx="10165318" cy="4247317"/>
          </a:xfrm>
          <a:prstGeom prst="rect">
            <a:avLst/>
          </a:prstGeom>
          <a:noFill/>
        </p:spPr>
        <p:txBody>
          <a:bodyPr wrap="square">
            <a:spAutoFit/>
          </a:bodyPr>
          <a:lstStyle/>
          <a:p>
            <a:r>
              <a:rPr lang="pl-PL" b="1" dirty="0"/>
              <a:t>3. Analiza sentymentu</a:t>
            </a:r>
          </a:p>
          <a:p>
            <a:r>
              <a:rPr lang="pl-PL" dirty="0"/>
              <a:t>Analiza sentymentu jest techniką NLP służącą do określania emocji lub nastroju wyrażonego w tekście (np. pozytywny, negatywny, neutralny). Algorytmy takie jak klasyfikatory oparte na maszynach wektorów nośnych (SVM) lub sieciach neuronowych są powszechnie używane w analizie sentymentu.</a:t>
            </a:r>
          </a:p>
          <a:p>
            <a:pPr lvl="1">
              <a:buFont typeface="Arial" panose="020B0604020202020204" pitchFamily="34" charset="0"/>
              <a:buChar char="•"/>
            </a:pPr>
            <a:r>
              <a:rPr lang="pl-PL" b="1" dirty="0"/>
              <a:t>Maszyny wektorów nośnych (SVM)</a:t>
            </a:r>
            <a:r>
              <a:rPr lang="pl-PL" dirty="0"/>
              <a:t>: Służą do klasyfikacji i regresji w celu określenia, czy tekst ma pozytywny, negatywny, czy neutralny sentyment.</a:t>
            </a:r>
          </a:p>
          <a:p>
            <a:pPr lvl="1">
              <a:buFont typeface="Arial" panose="020B0604020202020204" pitchFamily="34" charset="0"/>
              <a:buChar char="•"/>
            </a:pPr>
            <a:r>
              <a:rPr lang="pl-PL" b="1" dirty="0"/>
              <a:t>Sieci neuronowe (np. LSTM, GRU)</a:t>
            </a:r>
            <a:r>
              <a:rPr lang="pl-PL" dirty="0"/>
              <a:t>: Używane w bardziej zaawansowanych zadaniach NLP, takich jak analiza sentymentu w kontekście długich tekstów.</a:t>
            </a:r>
          </a:p>
          <a:p>
            <a:r>
              <a:rPr lang="pl-PL" b="1" dirty="0"/>
              <a:t>4. </a:t>
            </a:r>
            <a:r>
              <a:rPr lang="pl-PL" b="1" dirty="0" err="1"/>
              <a:t>Lematizacja</a:t>
            </a:r>
            <a:r>
              <a:rPr lang="pl-PL" b="1" dirty="0"/>
              <a:t> i </a:t>
            </a:r>
            <a:r>
              <a:rPr lang="pl-PL" b="1" dirty="0" err="1"/>
              <a:t>stemming</a:t>
            </a:r>
            <a:endParaRPr lang="pl-PL" b="1" dirty="0"/>
          </a:p>
          <a:p>
            <a:r>
              <a:rPr lang="pl-PL" dirty="0" err="1"/>
              <a:t>Lematizacja</a:t>
            </a:r>
            <a:r>
              <a:rPr lang="pl-PL" dirty="0"/>
              <a:t> i </a:t>
            </a:r>
            <a:r>
              <a:rPr lang="pl-PL" dirty="0" err="1"/>
              <a:t>stemming</a:t>
            </a:r>
            <a:r>
              <a:rPr lang="pl-PL" dirty="0"/>
              <a:t> to techniki przetwarzania tekstu mające na celu uproszczenie słów do ich podstawowej formy.</a:t>
            </a:r>
          </a:p>
          <a:p>
            <a:pPr lvl="1">
              <a:buFont typeface="Arial" panose="020B0604020202020204" pitchFamily="34" charset="0"/>
              <a:buChar char="•"/>
            </a:pPr>
            <a:r>
              <a:rPr lang="pl-PL" b="1" dirty="0" err="1"/>
              <a:t>Stemming</a:t>
            </a:r>
            <a:r>
              <a:rPr lang="pl-PL" dirty="0"/>
              <a:t>: Skraca słowa do ich rdzenia (np. "</a:t>
            </a:r>
            <a:r>
              <a:rPr lang="pl-PL" dirty="0" err="1"/>
              <a:t>running</a:t>
            </a:r>
            <a:r>
              <a:rPr lang="pl-PL" dirty="0"/>
              <a:t>" → "run").</a:t>
            </a:r>
          </a:p>
          <a:p>
            <a:pPr lvl="1">
              <a:buFont typeface="Arial" panose="020B0604020202020204" pitchFamily="34" charset="0"/>
              <a:buChar char="•"/>
            </a:pPr>
            <a:r>
              <a:rPr lang="pl-PL" b="1" dirty="0" err="1"/>
              <a:t>Lematizacja</a:t>
            </a:r>
            <a:r>
              <a:rPr lang="pl-PL" dirty="0"/>
              <a:t>: Redukuje słowa do ich lematów, czyli podstawowych form (np. "</a:t>
            </a:r>
            <a:r>
              <a:rPr lang="pl-PL" dirty="0" err="1"/>
              <a:t>better</a:t>
            </a:r>
            <a:r>
              <a:rPr lang="pl-PL" dirty="0"/>
              <a:t>" → "</a:t>
            </a:r>
            <a:r>
              <a:rPr lang="pl-PL" dirty="0" err="1"/>
              <a:t>good</a:t>
            </a:r>
            <a:r>
              <a:rPr lang="pl-PL" dirty="0"/>
              <a:t>", "</a:t>
            </a:r>
            <a:r>
              <a:rPr lang="pl-PL" dirty="0" err="1"/>
              <a:t>running</a:t>
            </a:r>
            <a:r>
              <a:rPr lang="pl-PL" dirty="0"/>
              <a:t>" → "run").</a:t>
            </a:r>
          </a:p>
        </p:txBody>
      </p:sp>
    </p:spTree>
    <p:extLst>
      <p:ext uri="{BB962C8B-B14F-4D97-AF65-F5344CB8AC3E}">
        <p14:creationId xmlns:p14="http://schemas.microsoft.com/office/powerpoint/2010/main" val="422499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551F7A-0717-8619-2A51-89CD427A58FD}"/>
              </a:ext>
            </a:extLst>
          </p:cNvPr>
          <p:cNvSpPr>
            <a:spLocks noGrp="1"/>
          </p:cNvSpPr>
          <p:nvPr>
            <p:ph type="title"/>
          </p:nvPr>
        </p:nvSpPr>
        <p:spPr/>
        <p:txBody>
          <a:bodyPr/>
          <a:lstStyle/>
          <a:p>
            <a:endParaRPr lang="pl-PL" dirty="0"/>
          </a:p>
        </p:txBody>
      </p:sp>
      <p:sp>
        <p:nvSpPr>
          <p:cNvPr id="4" name="pole tekstowe 3">
            <a:extLst>
              <a:ext uri="{FF2B5EF4-FFF2-40B4-BE49-F238E27FC236}">
                <a16:creationId xmlns:a16="http://schemas.microsoft.com/office/drawing/2014/main" id="{FCB13636-7E92-52AD-1766-0754829A58F4}"/>
              </a:ext>
            </a:extLst>
          </p:cNvPr>
          <p:cNvSpPr txBox="1"/>
          <p:nvPr/>
        </p:nvSpPr>
        <p:spPr>
          <a:xfrm>
            <a:off x="466344" y="2056686"/>
            <a:ext cx="11725656" cy="4801314"/>
          </a:xfrm>
          <a:prstGeom prst="rect">
            <a:avLst/>
          </a:prstGeom>
          <a:noFill/>
        </p:spPr>
        <p:txBody>
          <a:bodyPr wrap="square">
            <a:spAutoFit/>
          </a:bodyPr>
          <a:lstStyle/>
          <a:p>
            <a:r>
              <a:rPr lang="pl-PL" b="1" dirty="0"/>
              <a:t>5. Rozpoznawanie nazwanych jednostek (NER)</a:t>
            </a:r>
          </a:p>
          <a:p>
            <a:r>
              <a:rPr lang="pl-PL" dirty="0"/>
              <a:t>NER (</a:t>
            </a:r>
            <a:r>
              <a:rPr lang="pl-PL" dirty="0" err="1"/>
              <a:t>Named</a:t>
            </a:r>
            <a:r>
              <a:rPr lang="pl-PL" dirty="0"/>
              <a:t> </a:t>
            </a:r>
            <a:r>
              <a:rPr lang="pl-PL" dirty="0" err="1"/>
              <a:t>Entity</a:t>
            </a:r>
            <a:r>
              <a:rPr lang="pl-PL" dirty="0"/>
              <a:t> </a:t>
            </a:r>
            <a:r>
              <a:rPr lang="pl-PL" dirty="0" err="1"/>
              <a:t>Recognition</a:t>
            </a:r>
            <a:r>
              <a:rPr lang="pl-PL" dirty="0"/>
              <a:t>) jest procesem identyfikowania i klasyfikowania nazwanych jednostek w tekście, takich jak imiona osób, organizacje, lokalizacje geograficzne, daty, itp. Popularnymi algorytmami do NER są:</a:t>
            </a:r>
          </a:p>
          <a:p>
            <a:pPr lvl="1">
              <a:buFont typeface="Arial" panose="020B0604020202020204" pitchFamily="34" charset="0"/>
              <a:buChar char="•"/>
            </a:pPr>
            <a:r>
              <a:rPr lang="pl-PL" b="1" dirty="0"/>
              <a:t>Modele oparte na regułach</a:t>
            </a:r>
            <a:r>
              <a:rPr lang="pl-PL" dirty="0"/>
              <a:t>: Wykorzystują zdefiniowane wcześniej reguły gramatyczne do rozpoznawania jednostek.</a:t>
            </a:r>
          </a:p>
          <a:p>
            <a:pPr lvl="1">
              <a:buFont typeface="Arial" panose="020B0604020202020204" pitchFamily="34" charset="0"/>
              <a:buChar char="•"/>
            </a:pPr>
            <a:r>
              <a:rPr lang="pl-PL" b="1" dirty="0"/>
              <a:t>Sieci neuronowe</a:t>
            </a:r>
            <a:r>
              <a:rPr lang="pl-PL" dirty="0"/>
              <a:t>: Stosowanie głębokich sieci neuronowych (np. LSTM, BERT) do wykrywania jednostek w tekście.</a:t>
            </a:r>
          </a:p>
          <a:p>
            <a:r>
              <a:rPr lang="pl-PL" b="1" dirty="0"/>
              <a:t>6. </a:t>
            </a:r>
            <a:r>
              <a:rPr lang="pl-PL" b="1" dirty="0" err="1"/>
              <a:t>Wektoryzacja</a:t>
            </a:r>
            <a:r>
              <a:rPr lang="pl-PL" b="1" dirty="0"/>
              <a:t> tekstu</a:t>
            </a:r>
          </a:p>
          <a:p>
            <a:r>
              <a:rPr lang="pl-PL" dirty="0"/>
              <a:t>Aby komputery mogły analizować tekst, muszą go reprezentować za pomocą liczb. Popularnymi metodami </a:t>
            </a:r>
            <a:r>
              <a:rPr lang="pl-PL" dirty="0" err="1"/>
              <a:t>wektoryzacji</a:t>
            </a:r>
            <a:r>
              <a:rPr lang="pl-PL" dirty="0"/>
              <a:t> tekstu są:</a:t>
            </a:r>
          </a:p>
          <a:p>
            <a:pPr lvl="1">
              <a:buFont typeface="Arial" panose="020B0604020202020204" pitchFamily="34" charset="0"/>
              <a:buChar char="•"/>
            </a:pPr>
            <a:r>
              <a:rPr lang="pl-PL" b="1" dirty="0" err="1"/>
              <a:t>Bag</a:t>
            </a:r>
            <a:r>
              <a:rPr lang="pl-PL" b="1" dirty="0"/>
              <a:t> of </a:t>
            </a:r>
            <a:r>
              <a:rPr lang="pl-PL" b="1" dirty="0" err="1"/>
              <a:t>Words</a:t>
            </a:r>
            <a:r>
              <a:rPr lang="pl-PL" b="1" dirty="0"/>
              <a:t> (</a:t>
            </a:r>
            <a:r>
              <a:rPr lang="pl-PL" b="1" dirty="0" err="1"/>
              <a:t>BoW</a:t>
            </a:r>
            <a:r>
              <a:rPr lang="pl-PL" b="1" dirty="0"/>
              <a:t>)</a:t>
            </a:r>
            <a:r>
              <a:rPr lang="pl-PL" dirty="0"/>
              <a:t>: Reprezentacja tekstu jako wektora, w którym każda cecha odpowiada liczbie wystąpień konkretnego słowa w dokumencie.</a:t>
            </a:r>
          </a:p>
          <a:p>
            <a:pPr lvl="1">
              <a:buFont typeface="Arial" panose="020B0604020202020204" pitchFamily="34" charset="0"/>
              <a:buChar char="•"/>
            </a:pPr>
            <a:r>
              <a:rPr lang="pl-PL" b="1" dirty="0"/>
              <a:t>TF-IDF (Term </a:t>
            </a:r>
            <a:r>
              <a:rPr lang="pl-PL" b="1" dirty="0" err="1"/>
              <a:t>Frequency-Inverse</a:t>
            </a:r>
            <a:r>
              <a:rPr lang="pl-PL" b="1" dirty="0"/>
              <a:t> </a:t>
            </a:r>
            <a:r>
              <a:rPr lang="pl-PL" b="1" dirty="0" err="1"/>
              <a:t>Document</a:t>
            </a:r>
            <a:r>
              <a:rPr lang="pl-PL" b="1" dirty="0"/>
              <a:t> </a:t>
            </a:r>
            <a:r>
              <a:rPr lang="pl-PL" b="1" dirty="0" err="1"/>
              <a:t>Frequency</a:t>
            </a:r>
            <a:r>
              <a:rPr lang="pl-PL" b="1" dirty="0"/>
              <a:t>)</a:t>
            </a:r>
            <a:r>
              <a:rPr lang="pl-PL" dirty="0"/>
              <a:t>: Reprezentacja, która uwzględnia częstotliwość wystąpień słów, ale jednocześnie karze za zbyt częste słowa.</a:t>
            </a:r>
          </a:p>
          <a:p>
            <a:pPr lvl="1">
              <a:buFont typeface="Arial" panose="020B0604020202020204" pitchFamily="34" charset="0"/>
              <a:buChar char="•"/>
            </a:pPr>
            <a:r>
              <a:rPr lang="pl-PL" b="1" dirty="0"/>
              <a:t>Word2Vec</a:t>
            </a:r>
            <a:r>
              <a:rPr lang="pl-PL" dirty="0"/>
              <a:t>: Technika reprezentacji słów w postaci wektorów, która uczy się na podstawie kontekstu, w jakim słowo występuje w dużych zbiorach danych tekstowych.</a:t>
            </a:r>
          </a:p>
        </p:txBody>
      </p:sp>
    </p:spTree>
    <p:extLst>
      <p:ext uri="{BB962C8B-B14F-4D97-AF65-F5344CB8AC3E}">
        <p14:creationId xmlns:p14="http://schemas.microsoft.com/office/powerpoint/2010/main" val="364242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102ACE-22D3-4CEC-258A-0071A3C5C44E}"/>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346B1A32-E55D-9A03-074A-CAFFC8731CF6}"/>
              </a:ext>
            </a:extLst>
          </p:cNvPr>
          <p:cNvSpPr txBox="1"/>
          <p:nvPr/>
        </p:nvSpPr>
        <p:spPr>
          <a:xfrm>
            <a:off x="190150" y="1979508"/>
            <a:ext cx="11811699" cy="4801314"/>
          </a:xfrm>
          <a:prstGeom prst="rect">
            <a:avLst/>
          </a:prstGeom>
          <a:noFill/>
        </p:spPr>
        <p:txBody>
          <a:bodyPr wrap="square">
            <a:spAutoFit/>
          </a:bodyPr>
          <a:lstStyle/>
          <a:p>
            <a:r>
              <a:rPr lang="pl-PL" b="1" dirty="0"/>
              <a:t>Modele językowe</a:t>
            </a:r>
          </a:p>
          <a:p>
            <a:r>
              <a:rPr lang="pl-PL" dirty="0"/>
              <a:t>Modele językowe są algorytmami, które oceniają prawdopodobieństwo sekwencji słów w danym języku. Mogą być wykorzystywane do generowania tekstu lub do rozwiązywania zadań związanych z przewidywaniem słów.</a:t>
            </a:r>
          </a:p>
          <a:p>
            <a:pPr lvl="1">
              <a:buFont typeface="Arial" panose="020B0604020202020204" pitchFamily="34" charset="0"/>
              <a:buChar char="•"/>
            </a:pPr>
            <a:r>
              <a:rPr lang="pl-PL" b="1" dirty="0" err="1"/>
              <a:t>Markov</a:t>
            </a:r>
            <a:r>
              <a:rPr lang="pl-PL" b="1" dirty="0"/>
              <a:t> Chain</a:t>
            </a:r>
            <a:r>
              <a:rPr lang="pl-PL" dirty="0"/>
              <a:t>: Prosty model probabilistyczny, który przewiduje następne słowo na podstawie kilku poprzednich słów.</a:t>
            </a:r>
          </a:p>
          <a:p>
            <a:pPr lvl="1">
              <a:buFont typeface="Arial" panose="020B0604020202020204" pitchFamily="34" charset="0"/>
              <a:buChar char="•"/>
            </a:pPr>
            <a:r>
              <a:rPr lang="pl-PL" b="1" dirty="0"/>
              <a:t>Transformery (np. BERT, GPT)</a:t>
            </a:r>
            <a:r>
              <a:rPr lang="pl-PL" dirty="0"/>
              <a:t>: Nowoczesne architektury, które wykorzystują uwagę (</a:t>
            </a:r>
            <a:r>
              <a:rPr lang="pl-PL" dirty="0" err="1"/>
              <a:t>attention</a:t>
            </a:r>
            <a:r>
              <a:rPr lang="pl-PL" dirty="0"/>
              <a:t> </a:t>
            </a:r>
            <a:r>
              <a:rPr lang="pl-PL" dirty="0" err="1"/>
              <a:t>mechanism</a:t>
            </a:r>
            <a:r>
              <a:rPr lang="pl-PL" dirty="0"/>
              <a:t>) do lepszego modelowania kontekstu w tekście. BERT jest stosowany w zadaniach takich jak klasyfikacja tekstu, a GPT jest wykorzystywany do generowania tekstu.</a:t>
            </a:r>
          </a:p>
          <a:p>
            <a:r>
              <a:rPr lang="pl-PL" b="1" dirty="0"/>
              <a:t>8. Tłumaczenie maszynowe</a:t>
            </a:r>
          </a:p>
          <a:p>
            <a:r>
              <a:rPr lang="pl-PL" dirty="0"/>
              <a:t>Tłumaczenie maszynowe to proces automatycznego tłumaczenia tekstu z jednego języka na inny. Współczesne systemy tłumaczenia maszynowego korzystają z:</a:t>
            </a:r>
          </a:p>
          <a:p>
            <a:pPr lvl="1">
              <a:buFont typeface="Arial" panose="020B0604020202020204" pitchFamily="34" charset="0"/>
              <a:buChar char="•"/>
            </a:pPr>
            <a:r>
              <a:rPr lang="pl-PL" b="1" dirty="0"/>
              <a:t>Modeli opartych na regułach</a:t>
            </a:r>
            <a:r>
              <a:rPr lang="pl-PL" dirty="0"/>
              <a:t>: Opierają się na zestawie reguł do tłumaczenia tekstów.</a:t>
            </a:r>
          </a:p>
          <a:p>
            <a:pPr lvl="1">
              <a:buFont typeface="Arial" panose="020B0604020202020204" pitchFamily="34" charset="0"/>
              <a:buChar char="•"/>
            </a:pPr>
            <a:r>
              <a:rPr lang="pl-PL" b="1" dirty="0"/>
              <a:t>Modele neuronowe (RNN, LSTM)</a:t>
            </a:r>
            <a:r>
              <a:rPr lang="pl-PL" dirty="0"/>
              <a:t>: Używane w bardziej zaawansowanych systemach tłumaczenia, które wykorzystują kontekst całego zdania.</a:t>
            </a:r>
          </a:p>
          <a:p>
            <a:pPr lvl="1">
              <a:buFont typeface="Arial" panose="020B0604020202020204" pitchFamily="34" charset="0"/>
              <a:buChar char="•"/>
            </a:pPr>
            <a:r>
              <a:rPr lang="pl-PL" b="1" dirty="0"/>
              <a:t>Transformery</a:t>
            </a:r>
            <a:r>
              <a:rPr lang="pl-PL" dirty="0"/>
              <a:t>: Modele takie jak Google </a:t>
            </a:r>
            <a:r>
              <a:rPr lang="pl-PL" dirty="0" err="1"/>
              <a:t>Translate</a:t>
            </a:r>
            <a:r>
              <a:rPr lang="pl-PL" dirty="0"/>
              <a:t> opierają się na tej technologii do przetłumaczenia całych tekstów w sposób bardziej naturalny i dokładny.</a:t>
            </a:r>
          </a:p>
        </p:txBody>
      </p:sp>
    </p:spTree>
    <p:extLst>
      <p:ext uri="{BB962C8B-B14F-4D97-AF65-F5344CB8AC3E}">
        <p14:creationId xmlns:p14="http://schemas.microsoft.com/office/powerpoint/2010/main" val="2271936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1D4FE42-78A2-BB30-8D71-66F52A1D90B4}"/>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69A13F02-DA90-E578-A057-8F9691B6FAF4}"/>
              </a:ext>
            </a:extLst>
          </p:cNvPr>
          <p:cNvSpPr txBox="1"/>
          <p:nvPr/>
        </p:nvSpPr>
        <p:spPr>
          <a:xfrm>
            <a:off x="332232" y="2207687"/>
            <a:ext cx="11859768" cy="4524315"/>
          </a:xfrm>
          <a:prstGeom prst="rect">
            <a:avLst/>
          </a:prstGeom>
          <a:noFill/>
        </p:spPr>
        <p:txBody>
          <a:bodyPr wrap="square">
            <a:spAutoFit/>
          </a:bodyPr>
          <a:lstStyle/>
          <a:p>
            <a:r>
              <a:rPr lang="pl-PL" b="1" dirty="0"/>
              <a:t>Zadania związane z rozumieniem języka</a:t>
            </a:r>
          </a:p>
          <a:p>
            <a:r>
              <a:rPr lang="pl-PL" dirty="0"/>
              <a:t>Rozumienie języka to zaawansowana dziedzina NLP, która obejmuje różnorodne zadania, takie jak rozumienie kontekstu, analiza zależności między słowami, czy rozwiązywanie problemów logicznych.</a:t>
            </a:r>
          </a:p>
          <a:p>
            <a:pPr lvl="1">
              <a:buFont typeface="Arial" panose="020B0604020202020204" pitchFamily="34" charset="0"/>
              <a:buChar char="•"/>
            </a:pPr>
            <a:r>
              <a:rPr lang="pl-PL" b="1" dirty="0" err="1"/>
              <a:t>Dependency</a:t>
            </a:r>
            <a:r>
              <a:rPr lang="pl-PL" b="1" dirty="0"/>
              <a:t> </a:t>
            </a:r>
            <a:r>
              <a:rPr lang="pl-PL" b="1" dirty="0" err="1"/>
              <a:t>Parsing</a:t>
            </a:r>
            <a:r>
              <a:rPr lang="pl-PL" dirty="0"/>
              <a:t>: Analiza składniowa, która ustala zależności gramatyczne między słowami w zdaniu.</a:t>
            </a:r>
          </a:p>
          <a:p>
            <a:pPr lvl="1">
              <a:buFont typeface="Arial" panose="020B0604020202020204" pitchFamily="34" charset="0"/>
              <a:buChar char="•"/>
            </a:pPr>
            <a:r>
              <a:rPr lang="pl-PL" b="1" dirty="0" err="1"/>
              <a:t>Coreference</a:t>
            </a:r>
            <a:r>
              <a:rPr lang="pl-PL" b="1" dirty="0"/>
              <a:t> Resolution</a:t>
            </a:r>
            <a:r>
              <a:rPr lang="pl-PL" dirty="0"/>
              <a:t>: Określanie, które wyrazy lub frazy w tekście odnoszą się do tej samej jednostki (np. "John" i "he" w tym samym kontekście).</a:t>
            </a:r>
          </a:p>
          <a:p>
            <a:r>
              <a:rPr lang="pl-PL" b="1" dirty="0"/>
              <a:t>10. Algorytmy głębokiego uczenia</a:t>
            </a:r>
          </a:p>
          <a:p>
            <a:r>
              <a:rPr lang="pl-PL" dirty="0"/>
              <a:t>Coraz częściej wykorzystywane są algorytmy głębokiego uczenia, które pozwalają na lepsze modelowanie złożonych zależności w języku.</a:t>
            </a:r>
          </a:p>
          <a:p>
            <a:pPr lvl="1">
              <a:buFont typeface="Arial" panose="020B0604020202020204" pitchFamily="34" charset="0"/>
              <a:buChar char="•"/>
            </a:pPr>
            <a:r>
              <a:rPr lang="pl-PL" b="1" dirty="0"/>
              <a:t>Sieci neuronowe rekurencyjne (RNN)</a:t>
            </a:r>
            <a:r>
              <a:rPr lang="pl-PL" dirty="0"/>
              <a:t>: Stosowane w zadaniach, które wymagają analizy sekwencji (np. rozpoznawanie mowy).</a:t>
            </a:r>
          </a:p>
          <a:p>
            <a:pPr lvl="1">
              <a:buFont typeface="Arial" panose="020B0604020202020204" pitchFamily="34" charset="0"/>
              <a:buChar char="•"/>
            </a:pPr>
            <a:r>
              <a:rPr lang="pl-PL" b="1" dirty="0" err="1"/>
              <a:t>Long</a:t>
            </a:r>
            <a:r>
              <a:rPr lang="pl-PL" b="1" dirty="0"/>
              <a:t> </a:t>
            </a:r>
            <a:r>
              <a:rPr lang="pl-PL" b="1" dirty="0" err="1"/>
              <a:t>Short</a:t>
            </a:r>
            <a:r>
              <a:rPr lang="pl-PL" b="1" dirty="0"/>
              <a:t>-Term Memory (LSTM)</a:t>
            </a:r>
            <a:r>
              <a:rPr lang="pl-PL" dirty="0"/>
              <a:t>: Rozszerzenie RNN, które lepiej radzi sobie z długoterminowymi zależnościami.</a:t>
            </a:r>
          </a:p>
          <a:p>
            <a:pPr lvl="1">
              <a:buFont typeface="Arial" panose="020B0604020202020204" pitchFamily="34" charset="0"/>
              <a:buChar char="•"/>
            </a:pPr>
            <a:r>
              <a:rPr lang="pl-PL" b="1" dirty="0"/>
              <a:t>Transformery (np. BERT, GPT)</a:t>
            </a:r>
            <a:r>
              <a:rPr lang="pl-PL" dirty="0"/>
              <a:t>: Stosowane w zadaniach takich jak tłumaczenie maszynowe, generowanie tekstu, i klasyfikacja.</a:t>
            </a:r>
          </a:p>
        </p:txBody>
      </p:sp>
    </p:spTree>
    <p:extLst>
      <p:ext uri="{BB962C8B-B14F-4D97-AF65-F5344CB8AC3E}">
        <p14:creationId xmlns:p14="http://schemas.microsoft.com/office/powerpoint/2010/main" val="3426931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AF591-122F-F0A8-ABB8-EB5DA8F37E41}"/>
              </a:ext>
            </a:extLst>
          </p:cNvPr>
          <p:cNvSpPr>
            <a:spLocks noGrp="1"/>
          </p:cNvSpPr>
          <p:nvPr>
            <p:ph type="title"/>
          </p:nvPr>
        </p:nvSpPr>
        <p:spPr/>
        <p:txBody>
          <a:bodyPr/>
          <a:lstStyle/>
          <a:p>
            <a:r>
              <a:rPr lang="pl-PL" dirty="0"/>
              <a:t>NLP</a:t>
            </a:r>
          </a:p>
        </p:txBody>
      </p:sp>
      <p:sp>
        <p:nvSpPr>
          <p:cNvPr id="3" name="pole tekstowe 2">
            <a:extLst>
              <a:ext uri="{FF2B5EF4-FFF2-40B4-BE49-F238E27FC236}">
                <a16:creationId xmlns:a16="http://schemas.microsoft.com/office/drawing/2014/main" id="{956028FB-9A40-28C7-C0B4-9D6C5C048A89}"/>
              </a:ext>
            </a:extLst>
          </p:cNvPr>
          <p:cNvSpPr txBox="1"/>
          <p:nvPr/>
        </p:nvSpPr>
        <p:spPr>
          <a:xfrm>
            <a:off x="987552" y="3054096"/>
            <a:ext cx="9774936" cy="1815882"/>
          </a:xfrm>
          <a:prstGeom prst="rect">
            <a:avLst/>
          </a:prstGeom>
          <a:noFill/>
        </p:spPr>
        <p:txBody>
          <a:bodyPr wrap="square" rtlCol="0">
            <a:spAutoFit/>
          </a:bodyPr>
          <a:lstStyle/>
          <a:p>
            <a:pPr marL="285750" indent="-285750">
              <a:buFont typeface="Arial" panose="020B0604020202020204" pitchFamily="34" charset="0"/>
              <a:buChar char="•"/>
            </a:pPr>
            <a:r>
              <a:rPr lang="pl-PL" sz="2800" dirty="0"/>
              <a:t>Problemy z NLP</a:t>
            </a:r>
          </a:p>
          <a:p>
            <a:pPr marL="285750" indent="-285750">
              <a:buFont typeface="Arial" panose="020B0604020202020204" pitchFamily="34" charset="0"/>
              <a:buChar char="•"/>
            </a:pPr>
            <a:r>
              <a:rPr lang="pl-PL" sz="2800" dirty="0"/>
              <a:t>Zastosowania w praktyce NLP</a:t>
            </a:r>
          </a:p>
          <a:p>
            <a:pPr marL="285750" indent="-285750">
              <a:buFont typeface="Arial" panose="020B0604020202020204" pitchFamily="34" charset="0"/>
              <a:buChar char="•"/>
            </a:pPr>
            <a:r>
              <a:rPr lang="pl-PL" sz="2800" dirty="0"/>
              <a:t>Ograniczenia NLP, czy można stworzyć sztuczną istotę?</a:t>
            </a:r>
          </a:p>
        </p:txBody>
      </p:sp>
    </p:spTree>
    <p:extLst>
      <p:ext uri="{BB962C8B-B14F-4D97-AF65-F5344CB8AC3E}">
        <p14:creationId xmlns:p14="http://schemas.microsoft.com/office/powerpoint/2010/main" val="2110130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511879" y="204751"/>
            <a:ext cx="9087643" cy="6291445"/>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651481" y="344353"/>
            <a:ext cx="9102119" cy="6434876"/>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595641" y="265835"/>
            <a:ext cx="9399940" cy="6592165"/>
          </a:xfrm>
          <a:prstGeom prst="rect">
            <a:avLst/>
          </a:prstGeom>
        </p:spPr>
      </p:pic>
    </p:spTree>
    <p:extLst>
      <p:ext uri="{BB962C8B-B14F-4D97-AF65-F5344CB8AC3E}">
        <p14:creationId xmlns:p14="http://schemas.microsoft.com/office/powerpoint/2010/main" val="105206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555</TotalTime>
  <Words>4014</Words>
  <Application>Microsoft Office PowerPoint</Application>
  <PresentationFormat>Panoramiczny</PresentationFormat>
  <Paragraphs>309</Paragraphs>
  <Slides>65</Slides>
  <Notes>0</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65</vt:i4>
      </vt:variant>
    </vt:vector>
  </HeadingPairs>
  <TitlesOfParts>
    <vt:vector size="72" baseType="lpstr">
      <vt:lpstr>Aptos</vt:lpstr>
      <vt:lpstr>Arial</vt:lpstr>
      <vt:lpstr>Century Gothic</vt:lpstr>
      <vt:lpstr>Symbol</vt:lpstr>
      <vt:lpstr>Times New Roman</vt:lpstr>
      <vt:lpstr>Wingdings 3</vt:lpstr>
      <vt:lpstr>Jon (sala konferencyjna)</vt:lpstr>
      <vt:lpstr>Wstęp do sztucznej inteligencji</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 Rekurencyjne (RNN)</vt:lpstr>
      <vt:lpstr>Czym są RNN?</vt:lpstr>
      <vt:lpstr>Podstawowa Architektura RNN</vt:lpstr>
      <vt:lpstr>Prezentacja programu PowerPoint</vt:lpstr>
      <vt:lpstr>Prezentacja programu PowerPoint</vt:lpstr>
      <vt:lpstr>Cechy Charakterystyczne</vt:lpstr>
      <vt:lpstr>Problemy Klasycznych RNN</vt:lpstr>
      <vt:lpstr>Rozwiązania Problemów - LSTM (Long Short-Term Memory)</vt:lpstr>
      <vt:lpstr>GRU (Gated Recurrent Unit) </vt:lpstr>
      <vt:lpstr>Zastosowania RNN</vt:lpstr>
      <vt:lpstr>Nowoczesne Architektury Hybrydowe</vt:lpstr>
      <vt:lpstr>AUTOENKODERY</vt:lpstr>
      <vt:lpstr>Architektura autoenkodera</vt:lpstr>
      <vt:lpstr>Autoenkoder przepełniony</vt:lpstr>
      <vt:lpstr>Prezentacja programu PowerPoint</vt:lpstr>
      <vt:lpstr>Typy autoenkoderów</vt:lpstr>
      <vt:lpstr>Zastosowania autoenkoderów</vt:lpstr>
      <vt:lpstr>Prezentacja programu PowerPoint</vt:lpstr>
      <vt:lpstr>Prezentacja programu PowerPoint</vt:lpstr>
      <vt:lpstr>Systemy ekspertowe</vt:lpstr>
      <vt:lpstr>Baza wiedzy </vt:lpstr>
      <vt:lpstr>Silnik wnioskowania</vt:lpstr>
      <vt:lpstr>Typy systemów ekspertowych </vt:lpstr>
      <vt:lpstr>ZASTOSOWANIA</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języka naturalnego (NLP) </vt:lpstr>
      <vt:lpstr>Prezentacja programu PowerPoint</vt:lpstr>
      <vt:lpstr>Prezentacja programu PowerPoint</vt:lpstr>
      <vt:lpstr>Prezentacja programu PowerPoint</vt:lpstr>
      <vt:lpstr>Prezentacja programu PowerPoint</vt:lpstr>
      <vt:lpstr>Prezentacja programu PowerPoint</vt:lpstr>
      <vt:lpstr>NLP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15</cp:revision>
  <dcterms:created xsi:type="dcterms:W3CDTF">2025-01-11T05:16:32Z</dcterms:created>
  <dcterms:modified xsi:type="dcterms:W3CDTF">2025-01-11T14:55:38Z</dcterms:modified>
</cp:coreProperties>
</file>